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8"/>
  </p:notesMasterIdLst>
  <p:handoutMasterIdLst>
    <p:handoutMasterId r:id="rId39"/>
  </p:handoutMasterIdLst>
  <p:sldIdLst>
    <p:sldId id="258" r:id="rId2"/>
    <p:sldId id="287" r:id="rId3"/>
    <p:sldId id="257" r:id="rId4"/>
    <p:sldId id="259" r:id="rId5"/>
    <p:sldId id="260" r:id="rId6"/>
    <p:sldId id="293" r:id="rId7"/>
    <p:sldId id="297" r:id="rId8"/>
    <p:sldId id="296" r:id="rId9"/>
    <p:sldId id="261" r:id="rId10"/>
    <p:sldId id="262" r:id="rId11"/>
    <p:sldId id="295" r:id="rId12"/>
    <p:sldId id="265" r:id="rId13"/>
    <p:sldId id="264" r:id="rId14"/>
    <p:sldId id="298" r:id="rId15"/>
    <p:sldId id="299" r:id="rId16"/>
    <p:sldId id="300" r:id="rId17"/>
    <p:sldId id="270" r:id="rId18"/>
    <p:sldId id="301" r:id="rId19"/>
    <p:sldId id="305" r:id="rId20"/>
    <p:sldId id="302" r:id="rId21"/>
    <p:sldId id="303" r:id="rId22"/>
    <p:sldId id="304" r:id="rId23"/>
    <p:sldId id="288" r:id="rId24"/>
    <p:sldId id="291" r:id="rId25"/>
    <p:sldId id="306" r:id="rId26"/>
    <p:sldId id="307" r:id="rId27"/>
    <p:sldId id="274" r:id="rId28"/>
    <p:sldId id="275" r:id="rId29"/>
    <p:sldId id="276" r:id="rId30"/>
    <p:sldId id="277" r:id="rId31"/>
    <p:sldId id="278" r:id="rId32"/>
    <p:sldId id="279" r:id="rId33"/>
    <p:sldId id="280" r:id="rId34"/>
    <p:sldId id="282" r:id="rId35"/>
    <p:sldId id="308" r:id="rId36"/>
    <p:sldId id="283" r:id="rId37"/>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26" autoAdjust="0"/>
    <p:restoredTop sz="93867" autoAdjust="0"/>
  </p:normalViewPr>
  <p:slideViewPr>
    <p:cSldViewPr>
      <p:cViewPr varScale="1">
        <p:scale>
          <a:sx n="63" d="100"/>
          <a:sy n="63" d="100"/>
        </p:scale>
        <p:origin x="1508" y="60"/>
      </p:cViewPr>
      <p:guideLst>
        <p:guide orient="horz" pos="2160"/>
        <p:guide pos="2880"/>
      </p:guideLst>
    </p:cSldViewPr>
  </p:slideViewPr>
  <p:outlineViewPr>
    <p:cViewPr>
      <p:scale>
        <a:sx n="33" d="100"/>
        <a:sy n="33" d="100"/>
      </p:scale>
      <p:origin x="0" y="-4370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43A1072-0821-4752-842D-F98D9080C392}" type="datetimeFigureOut">
              <a:rPr lang="en-US" smtClean="0"/>
              <a:t>1/4/2018</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02B9CC9-054E-471A-AD5C-DEAB106B2CD2}" type="slidenum">
              <a:rPr lang="en-US" smtClean="0"/>
              <a:t>‹#›</a:t>
            </a:fld>
            <a:endParaRPr lang="en-US"/>
          </a:p>
        </p:txBody>
      </p:sp>
    </p:spTree>
    <p:extLst>
      <p:ext uri="{BB962C8B-B14F-4D97-AF65-F5344CB8AC3E}">
        <p14:creationId xmlns:p14="http://schemas.microsoft.com/office/powerpoint/2010/main" val="2452206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88B6C58-CFF8-4DAD-861F-EC95525E3CCC}" type="datetimeFigureOut">
              <a:rPr lang="en-US" smtClean="0"/>
              <a:t>1/4/2018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B3D506A-E325-49D5-A256-D2A350EC72C6}" type="slidenum">
              <a:rPr lang="en-US" smtClean="0"/>
              <a:t>‹#›</a:t>
            </a:fld>
            <a:endParaRPr lang="en-US"/>
          </a:p>
        </p:txBody>
      </p:sp>
    </p:spTree>
    <p:extLst>
      <p:ext uri="{BB962C8B-B14F-4D97-AF65-F5344CB8AC3E}">
        <p14:creationId xmlns:p14="http://schemas.microsoft.com/office/powerpoint/2010/main" val="492188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03E9AB5-A235-4BAF-89A3-4FFAA2241161}" type="slidenum">
              <a:rPr lang="en-US" smtClean="0"/>
              <a:t>2</a:t>
            </a:fld>
            <a:endParaRPr lang="en-US"/>
          </a:p>
        </p:txBody>
      </p:sp>
    </p:spTree>
    <p:extLst>
      <p:ext uri="{BB962C8B-B14F-4D97-AF65-F5344CB8AC3E}">
        <p14:creationId xmlns:p14="http://schemas.microsoft.com/office/powerpoint/2010/main" val="976885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21</a:t>
            </a:fld>
            <a:endParaRPr lang="en-US"/>
          </a:p>
        </p:txBody>
      </p:sp>
    </p:spTree>
    <p:extLst>
      <p:ext uri="{BB962C8B-B14F-4D97-AF65-F5344CB8AC3E}">
        <p14:creationId xmlns:p14="http://schemas.microsoft.com/office/powerpoint/2010/main" val="1931777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22</a:t>
            </a:fld>
            <a:endParaRPr lang="en-US"/>
          </a:p>
        </p:txBody>
      </p:sp>
    </p:spTree>
    <p:extLst>
      <p:ext uri="{BB962C8B-B14F-4D97-AF65-F5344CB8AC3E}">
        <p14:creationId xmlns:p14="http://schemas.microsoft.com/office/powerpoint/2010/main" val="36462636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Recovery</a:t>
            </a:r>
            <a:r>
              <a:rPr lang="en-US" baseline="0" dirty="0"/>
              <a:t> housing must be linked directly to the client. </a:t>
            </a:r>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25</a:t>
            </a:fld>
            <a:endParaRPr lang="en-US"/>
          </a:p>
        </p:txBody>
      </p:sp>
    </p:spTree>
    <p:extLst>
      <p:ext uri="{BB962C8B-B14F-4D97-AF65-F5344CB8AC3E}">
        <p14:creationId xmlns:p14="http://schemas.microsoft.com/office/powerpoint/2010/main" val="3159009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26</a:t>
            </a:fld>
            <a:endParaRPr lang="en-US"/>
          </a:p>
        </p:txBody>
      </p:sp>
    </p:spTree>
    <p:extLst>
      <p:ext uri="{BB962C8B-B14F-4D97-AF65-F5344CB8AC3E}">
        <p14:creationId xmlns:p14="http://schemas.microsoft.com/office/powerpoint/2010/main" val="36181790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year the project narrative may only be 10 pages.</a:t>
            </a:r>
          </a:p>
        </p:txBody>
      </p:sp>
      <p:sp>
        <p:nvSpPr>
          <p:cNvPr id="4" name="Slide Number Placeholder 3"/>
          <p:cNvSpPr>
            <a:spLocks noGrp="1"/>
          </p:cNvSpPr>
          <p:nvPr>
            <p:ph type="sldNum" sz="quarter" idx="10"/>
          </p:nvPr>
        </p:nvSpPr>
        <p:spPr/>
        <p:txBody>
          <a:bodyPr/>
          <a:lstStyle/>
          <a:p>
            <a:fld id="{4B3D506A-E325-49D5-A256-D2A350EC72C6}" type="slidenum">
              <a:rPr lang="en-US" smtClean="0"/>
              <a:t>32</a:t>
            </a:fld>
            <a:endParaRPr lang="en-US"/>
          </a:p>
        </p:txBody>
      </p:sp>
    </p:spTree>
    <p:extLst>
      <p:ext uri="{BB962C8B-B14F-4D97-AF65-F5344CB8AC3E}">
        <p14:creationId xmlns:p14="http://schemas.microsoft.com/office/powerpoint/2010/main" val="3914122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 longer</a:t>
            </a:r>
            <a:r>
              <a:rPr lang="en-US" baseline="0" dirty="0"/>
              <a:t> a Part I and Part II.</a:t>
            </a:r>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5</a:t>
            </a:fld>
            <a:endParaRPr lang="en-US"/>
          </a:p>
        </p:txBody>
      </p:sp>
    </p:spTree>
    <p:extLst>
      <p:ext uri="{BB962C8B-B14F-4D97-AF65-F5344CB8AC3E}">
        <p14:creationId xmlns:p14="http://schemas.microsoft.com/office/powerpoint/2010/main" val="3834006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6</a:t>
            </a:fld>
            <a:endParaRPr lang="en-US"/>
          </a:p>
        </p:txBody>
      </p:sp>
    </p:spTree>
    <p:extLst>
      <p:ext uri="{BB962C8B-B14F-4D97-AF65-F5344CB8AC3E}">
        <p14:creationId xmlns:p14="http://schemas.microsoft.com/office/powerpoint/2010/main" val="2062023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7</a:t>
            </a:fld>
            <a:endParaRPr lang="en-US"/>
          </a:p>
        </p:txBody>
      </p:sp>
    </p:spTree>
    <p:extLst>
      <p:ext uri="{BB962C8B-B14F-4D97-AF65-F5344CB8AC3E}">
        <p14:creationId xmlns:p14="http://schemas.microsoft.com/office/powerpoint/2010/main" val="17799410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count on </a:t>
            </a:r>
            <a:r>
              <a:rPr lang="en-US" dirty="0" err="1"/>
              <a:t>eRA</a:t>
            </a:r>
            <a:r>
              <a:rPr lang="en-US" baseline="0" dirty="0"/>
              <a:t> to contact you about errors due to problems with email delivery, etc. Take the initiative and check the system.</a:t>
            </a:r>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8</a:t>
            </a:fld>
            <a:endParaRPr lang="en-US"/>
          </a:p>
        </p:txBody>
      </p:sp>
    </p:spTree>
    <p:extLst>
      <p:ext uri="{BB962C8B-B14F-4D97-AF65-F5344CB8AC3E}">
        <p14:creationId xmlns:p14="http://schemas.microsoft.com/office/powerpoint/2010/main" val="20384753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Offender reentry is the process an offender in an adult correctional facility goes through as he/she transitions from the institution to the community.  SAMHSA has a substantial interest in funding projects that provide </a:t>
            </a:r>
            <a:r>
              <a:rPr lang="en-US" sz="1200" b="1" kern="1200" dirty="0">
                <a:solidFill>
                  <a:schemeClr val="tx1"/>
                </a:solidFill>
                <a:effectLst/>
                <a:latin typeface="+mn-lt"/>
                <a:ea typeface="+mn-ea"/>
                <a:cs typeface="+mn-cs"/>
              </a:rPr>
              <a:t>both treatment services and systems linkages </a:t>
            </a:r>
            <a:r>
              <a:rPr lang="en-US" sz="1200" kern="1200" dirty="0">
                <a:solidFill>
                  <a:schemeClr val="tx1"/>
                </a:solidFill>
                <a:effectLst/>
                <a:latin typeface="+mn-lt"/>
                <a:ea typeface="+mn-ea"/>
                <a:cs typeface="+mn-cs"/>
              </a:rPr>
              <a:t>for the reentering offender.  Applicants must propose to address both of these areas. </a:t>
            </a:r>
          </a:p>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17</a:t>
            </a:fld>
            <a:endParaRPr lang="en-US"/>
          </a:p>
        </p:txBody>
      </p:sp>
    </p:spTree>
    <p:extLst>
      <p:ext uri="{BB962C8B-B14F-4D97-AF65-F5344CB8AC3E}">
        <p14:creationId xmlns:p14="http://schemas.microsoft.com/office/powerpoint/2010/main" val="4067154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18</a:t>
            </a:fld>
            <a:endParaRPr lang="en-US"/>
          </a:p>
        </p:txBody>
      </p:sp>
    </p:spTree>
    <p:extLst>
      <p:ext uri="{BB962C8B-B14F-4D97-AF65-F5344CB8AC3E}">
        <p14:creationId xmlns:p14="http://schemas.microsoft.com/office/powerpoint/2010/main" val="18481371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19</a:t>
            </a:fld>
            <a:endParaRPr lang="en-US"/>
          </a:p>
        </p:txBody>
      </p:sp>
    </p:spTree>
    <p:extLst>
      <p:ext uri="{BB962C8B-B14F-4D97-AF65-F5344CB8AC3E}">
        <p14:creationId xmlns:p14="http://schemas.microsoft.com/office/powerpoint/2010/main" val="3988935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3D506A-E325-49D5-A256-D2A350EC72C6}" type="slidenum">
              <a:rPr lang="en-US" smtClean="0"/>
              <a:t>20</a:t>
            </a:fld>
            <a:endParaRPr lang="en-US"/>
          </a:p>
        </p:txBody>
      </p:sp>
    </p:spTree>
    <p:extLst>
      <p:ext uri="{BB962C8B-B14F-4D97-AF65-F5344CB8AC3E}">
        <p14:creationId xmlns:p14="http://schemas.microsoft.com/office/powerpoint/2010/main" val="34992220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PPT Template2.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905000" y="2435225"/>
            <a:ext cx="6781800" cy="1470025"/>
          </a:xfrm>
        </p:spPr>
        <p:txBody>
          <a:bodyPr/>
          <a:lstStyle/>
          <a:p>
            <a:r>
              <a:rPr lang="en-US" dirty="0"/>
              <a:t>Click to edit Master title style</a:t>
            </a:r>
          </a:p>
        </p:txBody>
      </p:sp>
      <p:sp>
        <p:nvSpPr>
          <p:cNvPr id="3" name="Subtitle 2"/>
          <p:cNvSpPr>
            <a:spLocks noGrp="1"/>
          </p:cNvSpPr>
          <p:nvPr>
            <p:ph type="subTitle" idx="1"/>
          </p:nvPr>
        </p:nvSpPr>
        <p:spPr>
          <a:xfrm>
            <a:off x="2590800" y="4191000"/>
            <a:ext cx="60960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a:xfrm>
            <a:off x="1801813" y="6356350"/>
            <a:ext cx="914400" cy="365125"/>
          </a:xfrm>
        </p:spPr>
        <p:txBody>
          <a:bodyPr/>
          <a:lstStyle>
            <a:lvl1pPr>
              <a:defRPr/>
            </a:lvl1pPr>
          </a:lstStyle>
          <a:p>
            <a:pPr>
              <a:defRPr/>
            </a:pPr>
            <a:fld id="{DFD7BC4E-DD8D-4A57-BCA3-F6F7071CB1F3}" type="datetime1">
              <a:rPr lang="en-US" smtClean="0"/>
              <a:t>1/4/2018</a:t>
            </a:fld>
            <a:endParaRPr lang="en-US" dirty="0"/>
          </a:p>
        </p:txBody>
      </p:sp>
      <p:sp>
        <p:nvSpPr>
          <p:cNvPr id="6" name="Footer Placeholder 4"/>
          <p:cNvSpPr>
            <a:spLocks noGrp="1"/>
          </p:cNvSpPr>
          <p:nvPr>
            <p:ph type="ftr" sz="quarter" idx="11"/>
          </p:nvPr>
        </p:nvSpPr>
        <p:spPr>
          <a:xfrm>
            <a:off x="2944813" y="6356350"/>
            <a:ext cx="2133600" cy="365125"/>
          </a:xfrm>
          <a:prstGeom prst="rect">
            <a:avLst/>
          </a:prstGeom>
        </p:spPr>
        <p:txBody>
          <a:bodyPr/>
          <a:lstStyle>
            <a:lvl1pPr fontAlgn="auto">
              <a:spcBef>
                <a:spcPts val="0"/>
              </a:spcBef>
              <a:spcAft>
                <a:spcPts val="0"/>
              </a:spcAft>
              <a:defRPr lang="en-US">
                <a:latin typeface="+mn-lt"/>
                <a:cs typeface="+mn-cs"/>
              </a:defRPr>
            </a:lvl1pPr>
          </a:lstStyle>
          <a:p>
            <a:pPr>
              <a:defRPr/>
            </a:pPr>
            <a:endParaRPr dirty="0"/>
          </a:p>
        </p:txBody>
      </p:sp>
      <p:sp>
        <p:nvSpPr>
          <p:cNvPr id="7" name="Slide Number Placeholder 5"/>
          <p:cNvSpPr>
            <a:spLocks noGrp="1"/>
          </p:cNvSpPr>
          <p:nvPr>
            <p:ph type="sldNum" sz="quarter" idx="12"/>
          </p:nvPr>
        </p:nvSpPr>
        <p:spPr>
          <a:xfrm>
            <a:off x="5307013" y="6356350"/>
            <a:ext cx="685800" cy="365125"/>
          </a:xfrm>
        </p:spPr>
        <p:txBody>
          <a:bodyPr/>
          <a:lstStyle>
            <a:lvl1pPr>
              <a:defRPr/>
            </a:lvl1pPr>
          </a:lstStyle>
          <a:p>
            <a:pPr>
              <a:defRPr/>
            </a:pPr>
            <a:fld id="{8A51A6D8-0187-4CC9-9158-8C2E08343CD7}"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E1B1CFD3-F2B6-4D72-8548-45EA4AC06F83}" type="datetime1">
              <a:rPr lang="en-US" smtClean="0"/>
              <a:t>1/4/2018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B084DBC-3960-477A-B886-D0086EB439AD}"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4393B87C-FD05-4AEE-8B3C-73ED8DD3615C}" type="datetime1">
              <a:rPr lang="en-US" smtClean="0"/>
              <a:t>1/4/2018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8217528A-0B98-4146-9E47-B55B48BB685D}"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1E8A57EC-62CE-454B-B013-2F9C53B24E3F}" type="datetime1">
              <a:rPr lang="en-US" smtClean="0"/>
              <a:t>1/4/2018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28142F41-FC96-4DA5-86F1-A6FBD5DA529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fld id="{697D1EC4-E227-4AB0-A39B-21F4C1D808E9}" type="datetime1">
              <a:rPr lang="en-US" smtClean="0"/>
              <a:t>1/4/2018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07124DF5-9406-49FB-BD73-8EA7E0B57158}"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fld id="{1C5D1350-9835-45AB-B274-4A198A8D638C}" type="datetime1">
              <a:rPr lang="en-US" smtClean="0"/>
              <a:t>1/4/2018</a:t>
            </a:fld>
            <a:endParaRPr lang="en-US" dirty="0"/>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9" name="Slide Number Placeholder 8"/>
          <p:cNvSpPr>
            <a:spLocks noGrp="1"/>
          </p:cNvSpPr>
          <p:nvPr>
            <p:ph type="sldNum" sz="quarter" idx="12"/>
          </p:nvPr>
        </p:nvSpPr>
        <p:spPr/>
        <p:txBody>
          <a:bodyPr/>
          <a:lstStyle>
            <a:lvl1pPr>
              <a:defRPr/>
            </a:lvl1pPr>
          </a:lstStyle>
          <a:p>
            <a:pPr>
              <a:defRPr/>
            </a:pPr>
            <a:fld id="{04439876-31F5-4A82-9098-5C029AC2D0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2" name="Picture 6" descr="PPT Template.jpg"/>
          <p:cNvPicPr>
            <a:picLocks noChangeAspect="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CE1D3DC9-6B3F-42CA-B16A-332D20CBADB1}" type="datetime1">
              <a:rPr lang="en-US" smtClean="0"/>
              <a:t>1/4/2018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460534F6-A574-4F13-9751-75E65DF0089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fld id="{BC8E0C2C-A286-4404-B930-1EFCBB6CE4B0}" type="datetime1">
              <a:rPr lang="en-US" smtClean="0"/>
              <a:t>1/4/2018</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AFB0B71D-47F0-4046-8941-D7287EE943E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FA9ABEA2-5C39-47FE-8BA2-D840924C711A}" type="datetime1">
              <a:rPr lang="en-US" smtClean="0"/>
              <a:t>1/4/2018</a:t>
            </a:fld>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3942F4B-0010-46D4-8424-05EE166C64A3}"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Picture 8" descr="PPT Template3.jpg"/>
          <p:cNvPicPr>
            <a:picLocks noChangeAspect="1"/>
          </p:cNvPicPr>
          <p:nvPr userDrawn="1"/>
        </p:nvPicPr>
        <p:blipFill>
          <a:blip r:embed="rId12" cstate="print"/>
          <a:srcRect/>
          <a:stretch>
            <a:fillRect/>
          </a:stretch>
        </p:blipFill>
        <p:spPr bwMode="auto">
          <a:xfrm>
            <a:off x="0" y="0"/>
            <a:ext cx="9144000" cy="6858000"/>
          </a:xfrm>
          <a:prstGeom prst="rect">
            <a:avLst/>
          </a:prstGeom>
          <a:noFill/>
          <a:ln w="9525">
            <a:noFill/>
            <a:miter lim="800000"/>
            <a:headEnd/>
            <a:tailEnd/>
          </a:ln>
        </p:spPr>
      </p:pic>
      <p:sp>
        <p:nvSpPr>
          <p:cNvPr id="1027"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57200" y="1828800"/>
            <a:ext cx="8229600" cy="4297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8194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D7DDCEC-E27C-4078-8734-43D26759C122}" type="datetime1">
              <a:rPr lang="en-US" smtClean="0"/>
              <a:t>1/4/2018</a:t>
            </a:fld>
            <a:endParaRPr lang="en-US" dirty="0"/>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1042AF7-3D39-41BE-8B33-B67151B6BF0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_2._EXPECTATION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bonds4jobs.com/"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_Appendix_M_&#8211;_1"/><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_2.3_Project_Performance"/><Relationship Id="rId2" Type="http://schemas.openxmlformats.org/officeDocument/2006/relationships/hyperlink" Target="#_2.2_Data_"/><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mailto:FOACSAT@samhsa.hhs.gov" TargetMode="External"/><Relationship Id="rId2" Type="http://schemas.openxmlformats.org/officeDocument/2006/relationships/hyperlink" Target="mailto:jon.berg@samhsa.hhs.gov"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samhsa.gov/grant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8E510A-57CC-4E8B-BAB9-768AAEE3DCE7}"/>
              </a:ext>
            </a:extLst>
          </p:cNvPr>
          <p:cNvSpPr>
            <a:spLocks noGrp="1"/>
          </p:cNvSpPr>
          <p:nvPr>
            <p:ph type="title" idx="4294967295"/>
          </p:nvPr>
        </p:nvSpPr>
        <p:spPr>
          <a:xfrm>
            <a:off x="4343400" y="1371600"/>
            <a:ext cx="2895600" cy="609600"/>
          </a:xfrm>
        </p:spPr>
        <p:txBody>
          <a:bodyPr/>
          <a:lstStyle/>
          <a:p>
            <a:r>
              <a:rPr lang="en-US" dirty="0"/>
              <a:t>Welcome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1EC916-3156-478B-872C-FD84B54F94B7}"/>
              </a:ext>
            </a:extLst>
          </p:cNvPr>
          <p:cNvSpPr>
            <a:spLocks noGrp="1"/>
          </p:cNvSpPr>
          <p:nvPr>
            <p:ph type="title"/>
          </p:nvPr>
        </p:nvSpPr>
        <p:spPr/>
        <p:txBody>
          <a:bodyPr/>
          <a:lstStyle/>
          <a:p>
            <a:r>
              <a:rPr lang="en-CA" b="1" dirty="0">
                <a:solidFill>
                  <a:srgbClr val="000000"/>
                </a:solidFill>
                <a:cs typeface="Calibri"/>
              </a:rPr>
              <a:t>Review of FOA Eligibility (2 of 2)</a:t>
            </a:r>
            <a:endParaRPr lang="en-US" dirty="0"/>
          </a:p>
        </p:txBody>
      </p:sp>
      <p:sp>
        <p:nvSpPr>
          <p:cNvPr id="6" name="Content Placeholder 5">
            <a:extLst>
              <a:ext uri="{FF2B5EF4-FFF2-40B4-BE49-F238E27FC236}">
                <a16:creationId xmlns:a16="http://schemas.microsoft.com/office/drawing/2014/main" id="{16233CCD-1AE1-4EFD-BFFE-33DC2776DFEB}"/>
              </a:ext>
            </a:extLst>
          </p:cNvPr>
          <p:cNvSpPr>
            <a:spLocks noGrp="1"/>
          </p:cNvSpPr>
          <p:nvPr>
            <p:ph idx="1"/>
          </p:nvPr>
        </p:nvSpPr>
        <p:spPr/>
        <p:txBody>
          <a:bodyPr/>
          <a:lstStyle/>
          <a:p>
            <a:pPr marL="0" indent="0">
              <a:lnSpc>
                <a:spcPts val="3680"/>
              </a:lnSpc>
              <a:buNone/>
            </a:pPr>
            <a:r>
              <a:rPr lang="en-CA" sz="2800" b="1" dirty="0">
                <a:solidFill>
                  <a:srgbClr val="000000"/>
                </a:solidFill>
                <a:cs typeface="Calibri"/>
              </a:rPr>
              <a:t>Important to Note:</a:t>
            </a:r>
          </a:p>
          <a:p>
            <a:pPr>
              <a:lnSpc>
                <a:spcPts val="3680"/>
              </a:lnSpc>
            </a:pPr>
            <a:endParaRPr lang="en-CA" sz="2800" b="1" dirty="0">
              <a:solidFill>
                <a:srgbClr val="000000"/>
              </a:solidFill>
              <a:cs typeface="Calibri"/>
            </a:endParaRPr>
          </a:p>
          <a:p>
            <a:pPr marL="457200" indent="-457200">
              <a:buFont typeface="Arial" panose="020B0604020202020204" pitchFamily="34" charset="0"/>
              <a:buChar char="•"/>
            </a:pPr>
            <a:r>
              <a:rPr lang="en-US" sz="2800" b="1" dirty="0"/>
              <a:t>Any applications that propose to serve offenders who are currently in the Bureau of Prisons’ (BOP) institutions, or its various correctional/community corrections institutions and programs, </a:t>
            </a:r>
            <a:r>
              <a:rPr lang="en-US" sz="2800" b="1" u="sng" dirty="0"/>
              <a:t>will be screened out</a:t>
            </a:r>
            <a:r>
              <a:rPr lang="en-US" sz="2800" b="1" dirty="0"/>
              <a:t> and will not be reviewed. (p. 17)</a:t>
            </a:r>
            <a:endParaRPr lang="en-US" sz="2800" dirty="0"/>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10</a:t>
            </a:fld>
            <a:endParaRPr lang="en-US" dirty="0"/>
          </a:p>
        </p:txBody>
      </p:sp>
    </p:spTree>
    <p:extLst>
      <p:ext uri="{BB962C8B-B14F-4D97-AF65-F5344CB8AC3E}">
        <p14:creationId xmlns:p14="http://schemas.microsoft.com/office/powerpoint/2010/main" val="2618668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020762"/>
          </a:xfrm>
        </p:spPr>
        <p:txBody>
          <a:bodyPr/>
          <a:lstStyle/>
          <a:p>
            <a:r>
              <a:rPr lang="en-US" dirty="0"/>
              <a:t>Important Attachments</a:t>
            </a:r>
          </a:p>
        </p:txBody>
      </p:sp>
      <p:sp>
        <p:nvSpPr>
          <p:cNvPr id="3" name="Content Placeholder 2"/>
          <p:cNvSpPr>
            <a:spLocks noGrp="1"/>
          </p:cNvSpPr>
          <p:nvPr>
            <p:ph idx="1"/>
          </p:nvPr>
        </p:nvSpPr>
        <p:spPr>
          <a:xfrm>
            <a:off x="457200" y="1676400"/>
            <a:ext cx="8229600" cy="4297363"/>
          </a:xfrm>
        </p:spPr>
        <p:txBody>
          <a:bodyPr/>
          <a:lstStyle/>
          <a:p>
            <a:r>
              <a:rPr lang="en-US" sz="2400" dirty="0"/>
              <a:t>Your application </a:t>
            </a:r>
            <a:r>
              <a:rPr lang="en-US" sz="2400" b="1" u="sng" dirty="0"/>
              <a:t>must</a:t>
            </a:r>
            <a:r>
              <a:rPr lang="en-US" sz="2400" dirty="0"/>
              <a:t> provide:</a:t>
            </a:r>
          </a:p>
          <a:p>
            <a:pPr lvl="1"/>
            <a:r>
              <a:rPr lang="en-US" sz="2200" dirty="0"/>
              <a:t>At least one experienced, licensed mental health/substance abuse treatment provider organization in Attachment 1. (p. 19)</a:t>
            </a:r>
          </a:p>
          <a:p>
            <a:pPr lvl="1"/>
            <a:r>
              <a:rPr lang="en-US" sz="2200" dirty="0"/>
              <a:t>Letters of commitment from all identified direct service provider organizations (e.g., substance use disorder treatment, substance abuse prevention, mental health) that have agreed to participate in the proposed project, including the applicant agency, if it is a treatment or prevention service provider. (p. 19)</a:t>
            </a:r>
          </a:p>
          <a:p>
            <a:pPr lvl="1"/>
            <a:r>
              <a:rPr lang="en-US" sz="2200" dirty="0"/>
              <a:t>a letter of support from each identified correctional facility (prison/jail/detention center) expressing their support and willingness to participate and collaborate with the project. (p. 20)</a:t>
            </a:r>
          </a:p>
          <a:p>
            <a:pPr marL="0" indent="0">
              <a:buNone/>
            </a:pPr>
            <a:endParaRPr lang="en-US" sz="2400" dirty="0"/>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11</a:t>
            </a:fld>
            <a:endParaRPr lang="en-US" dirty="0"/>
          </a:p>
        </p:txBody>
      </p:sp>
    </p:spTree>
    <p:extLst>
      <p:ext uri="{BB962C8B-B14F-4D97-AF65-F5344CB8AC3E}">
        <p14:creationId xmlns:p14="http://schemas.microsoft.com/office/powerpoint/2010/main" val="38458795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04729B-7A77-4699-B3CD-01FADA5BAA05}"/>
              </a:ext>
            </a:extLst>
          </p:cNvPr>
          <p:cNvSpPr>
            <a:spLocks noGrp="1"/>
          </p:cNvSpPr>
          <p:nvPr>
            <p:ph type="title"/>
          </p:nvPr>
        </p:nvSpPr>
        <p:spPr/>
        <p:txBody>
          <a:bodyPr/>
          <a:lstStyle/>
          <a:p>
            <a:r>
              <a:rPr lang="en-CA" sz="4000" b="1" dirty="0">
                <a:solidFill>
                  <a:srgbClr val="000000"/>
                </a:solidFill>
                <a:cs typeface="Calibri"/>
              </a:rPr>
              <a:t>Review of FOA Expectations (1 of 5)</a:t>
            </a:r>
            <a:endParaRPr lang="en-US" sz="4000" dirty="0"/>
          </a:p>
        </p:txBody>
      </p:sp>
      <p:sp>
        <p:nvSpPr>
          <p:cNvPr id="6" name="Content Placeholder 5">
            <a:extLst>
              <a:ext uri="{FF2B5EF4-FFF2-40B4-BE49-F238E27FC236}">
                <a16:creationId xmlns:a16="http://schemas.microsoft.com/office/drawing/2014/main" id="{2BA9018D-EE11-4DA3-858E-ED0C7F0FB15A}"/>
              </a:ext>
            </a:extLst>
          </p:cNvPr>
          <p:cNvSpPr>
            <a:spLocks noGrp="1"/>
          </p:cNvSpPr>
          <p:nvPr>
            <p:ph idx="1"/>
          </p:nvPr>
        </p:nvSpPr>
        <p:spPr/>
        <p:txBody>
          <a:bodyPr/>
          <a:lstStyle/>
          <a:p>
            <a:pPr marL="0" indent="0">
              <a:lnSpc>
                <a:spcPts val="3400"/>
              </a:lnSpc>
              <a:buNone/>
            </a:pPr>
            <a:r>
              <a:rPr lang="en-US" sz="2400" b="1" dirty="0"/>
              <a:t>Grantees will be expected </a:t>
            </a:r>
            <a:r>
              <a:rPr lang="en-CA" sz="2400" b="1" dirty="0">
                <a:solidFill>
                  <a:srgbClr val="000000"/>
                </a:solidFill>
                <a:cs typeface="Calibri Bold"/>
              </a:rPr>
              <a:t>under this grant program to </a:t>
            </a:r>
            <a:r>
              <a:rPr lang="en-CA" sz="2400" b="1" u="sng" dirty="0">
                <a:solidFill>
                  <a:srgbClr val="000000"/>
                </a:solidFill>
                <a:cs typeface="Calibri Bold"/>
              </a:rPr>
              <a:t>provide service expansion</a:t>
            </a:r>
            <a:r>
              <a:rPr lang="en-CA" sz="2400" b="1" dirty="0">
                <a:solidFill>
                  <a:srgbClr val="000000"/>
                </a:solidFill>
                <a:cs typeface="Calibri Bold"/>
              </a:rPr>
              <a:t>:</a:t>
            </a:r>
          </a:p>
          <a:p>
            <a:pPr marL="457200" indent="-457200">
              <a:lnSpc>
                <a:spcPts val="3400"/>
              </a:lnSpc>
              <a:buFont typeface="Arial" panose="020B0604020202020204" pitchFamily="34" charset="0"/>
              <a:buChar char="•"/>
            </a:pPr>
            <a:r>
              <a:rPr lang="en-US" sz="2400" dirty="0"/>
              <a:t>An applicant should propose to increase access and availability of services to a larger number of clients.  For example, if a Reentry program currently serves 50 persons per year and has a waiting list of 50 persons (but lacks funding to serve these persons), the applicant may propose to expand service capacity to be able to admit some or all of those persons on the waiting list or add a new location. (p. 6)</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12</a:t>
            </a:fld>
            <a:endParaRPr lang="en-US" dirty="0"/>
          </a:p>
        </p:txBody>
      </p:sp>
    </p:spTree>
    <p:extLst>
      <p:ext uri="{BB962C8B-B14F-4D97-AF65-F5344CB8AC3E}">
        <p14:creationId xmlns:p14="http://schemas.microsoft.com/office/powerpoint/2010/main" val="663271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2B314C2-0323-4D8C-80A2-A8871AC546FE}"/>
              </a:ext>
            </a:extLst>
          </p:cNvPr>
          <p:cNvSpPr>
            <a:spLocks noGrp="1"/>
          </p:cNvSpPr>
          <p:nvPr>
            <p:ph type="title"/>
          </p:nvPr>
        </p:nvSpPr>
        <p:spPr/>
        <p:txBody>
          <a:bodyPr/>
          <a:lstStyle/>
          <a:p>
            <a:r>
              <a:rPr lang="en-CA" sz="4000" b="1" dirty="0">
                <a:solidFill>
                  <a:srgbClr val="000000"/>
                </a:solidFill>
                <a:cs typeface="Calibri"/>
              </a:rPr>
              <a:t>Review of FOA Expectations (2 of 5)</a:t>
            </a:r>
            <a:endParaRPr lang="en-US" sz="4000" dirty="0"/>
          </a:p>
        </p:txBody>
      </p:sp>
      <p:sp>
        <p:nvSpPr>
          <p:cNvPr id="6" name="Content Placeholder 5">
            <a:extLst>
              <a:ext uri="{FF2B5EF4-FFF2-40B4-BE49-F238E27FC236}">
                <a16:creationId xmlns:a16="http://schemas.microsoft.com/office/drawing/2014/main" id="{746805AF-1C09-4E37-A05B-61443A0D693C}"/>
              </a:ext>
            </a:extLst>
          </p:cNvPr>
          <p:cNvSpPr>
            <a:spLocks noGrp="1"/>
          </p:cNvSpPr>
          <p:nvPr>
            <p:ph idx="1"/>
          </p:nvPr>
        </p:nvSpPr>
        <p:spPr/>
        <p:txBody>
          <a:bodyPr/>
          <a:lstStyle/>
          <a:p>
            <a:pPr marL="0" indent="0">
              <a:lnSpc>
                <a:spcPts val="3400"/>
              </a:lnSpc>
              <a:buNone/>
            </a:pPr>
            <a:r>
              <a:rPr lang="en-US" sz="2400" b="1" dirty="0"/>
              <a:t>Grantees will be expected </a:t>
            </a:r>
            <a:r>
              <a:rPr lang="en-CA" sz="2400" b="1" dirty="0">
                <a:solidFill>
                  <a:srgbClr val="000000"/>
                </a:solidFill>
                <a:cs typeface="Calibri Bold"/>
              </a:rPr>
              <a:t>under this grant program to:</a:t>
            </a:r>
          </a:p>
          <a:p>
            <a:pPr marL="457200" indent="-457200">
              <a:lnSpc>
                <a:spcPts val="3400"/>
              </a:lnSpc>
              <a:buFont typeface="Arial" panose="020B0604020202020204" pitchFamily="34" charset="0"/>
              <a:buChar char="•"/>
            </a:pPr>
            <a:r>
              <a:rPr lang="en-US" sz="2400" dirty="0"/>
              <a:t>Include a stakeholder partnership of institutional corrections officials with community corrections and community-based treatment and recovery services in order to plan, develop, and implement a continuum of care services from the correctional institution (prison/jail/detention center) to the community setting. (p. 6)</a:t>
            </a:r>
          </a:p>
          <a:p>
            <a:pPr marL="457200" indent="-457200">
              <a:lnSpc>
                <a:spcPts val="3400"/>
              </a:lnSpc>
              <a:buFont typeface="Arial" panose="020B0604020202020204" pitchFamily="34" charset="0"/>
              <a:buChar char="•"/>
            </a:pPr>
            <a:r>
              <a:rPr lang="en-US" sz="2400" dirty="0"/>
              <a:t>Grant funds must be used to expand SUD treatment services. (p. 6)</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13</a:t>
            </a:fld>
            <a:endParaRPr lang="en-US" dirty="0"/>
          </a:p>
        </p:txBody>
      </p:sp>
    </p:spTree>
    <p:extLst>
      <p:ext uri="{BB962C8B-B14F-4D97-AF65-F5344CB8AC3E}">
        <p14:creationId xmlns:p14="http://schemas.microsoft.com/office/powerpoint/2010/main" val="36631516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B059C4-37CE-4D37-98FF-3C92CFA7C7BB}"/>
              </a:ext>
            </a:extLst>
          </p:cNvPr>
          <p:cNvSpPr>
            <a:spLocks noGrp="1"/>
          </p:cNvSpPr>
          <p:nvPr>
            <p:ph type="title"/>
          </p:nvPr>
        </p:nvSpPr>
        <p:spPr/>
        <p:txBody>
          <a:bodyPr/>
          <a:lstStyle/>
          <a:p>
            <a:r>
              <a:rPr lang="en-CA" sz="4000" b="1" dirty="0">
                <a:solidFill>
                  <a:srgbClr val="000000"/>
                </a:solidFill>
                <a:cs typeface="Calibri"/>
              </a:rPr>
              <a:t>Review of FOA Expectations (3 of 5)</a:t>
            </a:r>
            <a:endParaRPr lang="en-US" sz="4000" dirty="0"/>
          </a:p>
        </p:txBody>
      </p:sp>
      <p:sp>
        <p:nvSpPr>
          <p:cNvPr id="6" name="Content Placeholder 5">
            <a:extLst>
              <a:ext uri="{FF2B5EF4-FFF2-40B4-BE49-F238E27FC236}">
                <a16:creationId xmlns:a16="http://schemas.microsoft.com/office/drawing/2014/main" id="{68DD945C-8666-40D1-8E11-753C4B2F14F0}"/>
              </a:ext>
            </a:extLst>
          </p:cNvPr>
          <p:cNvSpPr>
            <a:spLocks noGrp="1"/>
          </p:cNvSpPr>
          <p:nvPr>
            <p:ph idx="1"/>
          </p:nvPr>
        </p:nvSpPr>
        <p:spPr/>
        <p:txBody>
          <a:bodyPr/>
          <a:lstStyle/>
          <a:p>
            <a:pPr marL="0" indent="0">
              <a:lnSpc>
                <a:spcPts val="3400"/>
              </a:lnSpc>
              <a:buNone/>
            </a:pPr>
            <a:r>
              <a:rPr lang="en-US" sz="2400" b="1" dirty="0"/>
              <a:t>Grantees will be expected </a:t>
            </a:r>
            <a:r>
              <a:rPr lang="en-CA" sz="2400" b="1" dirty="0">
                <a:solidFill>
                  <a:srgbClr val="000000"/>
                </a:solidFill>
                <a:cs typeface="Calibri Bold"/>
              </a:rPr>
              <a:t>under this grant program to:</a:t>
            </a:r>
          </a:p>
          <a:p>
            <a:pPr marL="457200" indent="-457200">
              <a:lnSpc>
                <a:spcPts val="3400"/>
              </a:lnSpc>
              <a:buFont typeface="Arial" panose="020B0604020202020204" pitchFamily="34" charset="0"/>
              <a:buChar char="•"/>
            </a:pPr>
            <a:r>
              <a:rPr lang="en-US" sz="2400" dirty="0"/>
              <a:t>Provide a coordinated approach designed to combine transition planning in the correctional institution (screening and assessment of substance use and/or co-occurring mental disorders and coordination of continued care from institution to community) with effective community-based treatment, recovery and reentry-related services to break the cycle of criminal behavior, alcohol and/or drug use and incarceration or other penalties. (p. 6)</a:t>
            </a:r>
            <a:endParaRPr lang="en-CA" sz="2400" dirty="0">
              <a:solidFill>
                <a:srgbClr val="000000"/>
              </a:solidFill>
              <a:cs typeface="Calibri Bold"/>
            </a:endParaRP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14</a:t>
            </a:fld>
            <a:endParaRPr lang="en-US" dirty="0"/>
          </a:p>
        </p:txBody>
      </p:sp>
    </p:spTree>
    <p:extLst>
      <p:ext uri="{BB962C8B-B14F-4D97-AF65-F5344CB8AC3E}">
        <p14:creationId xmlns:p14="http://schemas.microsoft.com/office/powerpoint/2010/main" val="1084111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C6B140C-2DD4-4C59-9BB5-857CEDE92F50}"/>
              </a:ext>
            </a:extLst>
          </p:cNvPr>
          <p:cNvSpPr>
            <a:spLocks noGrp="1"/>
          </p:cNvSpPr>
          <p:nvPr>
            <p:ph type="title"/>
          </p:nvPr>
        </p:nvSpPr>
        <p:spPr/>
        <p:txBody>
          <a:bodyPr/>
          <a:lstStyle/>
          <a:p>
            <a:r>
              <a:rPr lang="en-CA" sz="4000" b="1" dirty="0">
                <a:solidFill>
                  <a:srgbClr val="000000"/>
                </a:solidFill>
                <a:cs typeface="Calibri"/>
              </a:rPr>
              <a:t>Review of FOA Expectations (4 of 5)</a:t>
            </a:r>
            <a:endParaRPr lang="en-US" sz="4000" dirty="0"/>
          </a:p>
        </p:txBody>
      </p:sp>
      <p:sp>
        <p:nvSpPr>
          <p:cNvPr id="6" name="Content Placeholder 5">
            <a:extLst>
              <a:ext uri="{FF2B5EF4-FFF2-40B4-BE49-F238E27FC236}">
                <a16:creationId xmlns:a16="http://schemas.microsoft.com/office/drawing/2014/main" id="{BE49E826-B4D1-4C56-887B-48E1921D9C4D}"/>
              </a:ext>
            </a:extLst>
          </p:cNvPr>
          <p:cNvSpPr>
            <a:spLocks noGrp="1"/>
          </p:cNvSpPr>
          <p:nvPr>
            <p:ph idx="1"/>
          </p:nvPr>
        </p:nvSpPr>
        <p:spPr/>
        <p:txBody>
          <a:bodyPr/>
          <a:lstStyle/>
          <a:p>
            <a:pPr marL="0" indent="0">
              <a:lnSpc>
                <a:spcPts val="3400"/>
              </a:lnSpc>
              <a:buNone/>
            </a:pPr>
            <a:r>
              <a:rPr lang="en-US" sz="2400" b="1" dirty="0"/>
              <a:t>The adult offender must meet the following criteria to receive services funded under this grant program: </a:t>
            </a:r>
          </a:p>
          <a:p>
            <a:pPr marL="457200" indent="-457200">
              <a:lnSpc>
                <a:spcPts val="3400"/>
              </a:lnSpc>
              <a:buFont typeface="Arial" panose="020B0604020202020204" pitchFamily="34" charset="0"/>
              <a:buChar char="•"/>
            </a:pPr>
            <a:r>
              <a:rPr lang="en-US" sz="2400" dirty="0"/>
              <a:t>Be assessed or diagnosed as having a SUD and/or co-occurring substance use and mental disorder; </a:t>
            </a:r>
          </a:p>
          <a:p>
            <a:pPr marL="457200" indent="-457200">
              <a:lnSpc>
                <a:spcPts val="3400"/>
              </a:lnSpc>
              <a:buFont typeface="Arial" panose="020B0604020202020204" pitchFamily="34" charset="0"/>
              <a:buChar char="•"/>
            </a:pPr>
            <a:r>
              <a:rPr lang="en-US" sz="2400" dirty="0"/>
              <a:t>Must have been sentenced to and serving at least three months in a correctional institution (jail/prison/detention center); or have violated parole and serving at least one month in a correctional institution (jail/detention center);</a:t>
            </a:r>
          </a:p>
          <a:p>
            <a:pPr marL="0" indent="0">
              <a:buNone/>
            </a:pPr>
            <a:endParaRPr lang="en-US" sz="2400"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15</a:t>
            </a:fld>
            <a:endParaRPr lang="en-US" dirty="0"/>
          </a:p>
        </p:txBody>
      </p:sp>
    </p:spTree>
    <p:extLst>
      <p:ext uri="{BB962C8B-B14F-4D97-AF65-F5344CB8AC3E}">
        <p14:creationId xmlns:p14="http://schemas.microsoft.com/office/powerpoint/2010/main" val="886046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3C3234-4A3B-4DF8-9EF9-DE80D4E42024}"/>
              </a:ext>
            </a:extLst>
          </p:cNvPr>
          <p:cNvSpPr>
            <a:spLocks noGrp="1"/>
          </p:cNvSpPr>
          <p:nvPr>
            <p:ph type="title"/>
          </p:nvPr>
        </p:nvSpPr>
        <p:spPr/>
        <p:txBody>
          <a:bodyPr/>
          <a:lstStyle/>
          <a:p>
            <a:r>
              <a:rPr lang="en-CA" sz="4000" b="1" dirty="0">
                <a:solidFill>
                  <a:srgbClr val="000000"/>
                </a:solidFill>
                <a:cs typeface="Calibri"/>
              </a:rPr>
              <a:t>Review of FOA Expectations (5 of 5)</a:t>
            </a:r>
            <a:endParaRPr lang="en-US" sz="4000" dirty="0"/>
          </a:p>
        </p:txBody>
      </p:sp>
      <p:sp>
        <p:nvSpPr>
          <p:cNvPr id="6" name="Content Placeholder 5">
            <a:extLst>
              <a:ext uri="{FF2B5EF4-FFF2-40B4-BE49-F238E27FC236}">
                <a16:creationId xmlns:a16="http://schemas.microsoft.com/office/drawing/2014/main" id="{7AFD7020-E360-4FDF-AA26-E769B72B28E8}"/>
              </a:ext>
            </a:extLst>
          </p:cNvPr>
          <p:cNvSpPr>
            <a:spLocks noGrp="1"/>
          </p:cNvSpPr>
          <p:nvPr>
            <p:ph idx="1"/>
          </p:nvPr>
        </p:nvSpPr>
        <p:spPr/>
        <p:txBody>
          <a:bodyPr/>
          <a:lstStyle/>
          <a:p>
            <a:pPr marL="0" indent="0">
              <a:lnSpc>
                <a:spcPts val="3400"/>
              </a:lnSpc>
              <a:buNone/>
            </a:pPr>
            <a:r>
              <a:rPr lang="en-US" sz="2800" b="1" dirty="0"/>
              <a:t>The adult offender must meet the following criteria to receive services funded under this grant program: </a:t>
            </a:r>
          </a:p>
          <a:p>
            <a:pPr marL="457200" indent="-457200">
              <a:lnSpc>
                <a:spcPts val="3400"/>
              </a:lnSpc>
              <a:buFont typeface="Arial" panose="020B0604020202020204" pitchFamily="34" charset="0"/>
              <a:buChar char="•"/>
            </a:pPr>
            <a:r>
              <a:rPr lang="en-US" sz="2800" dirty="0"/>
              <a:t>Be within four months of scheduled release to the community in order to receive services in the correctional/detention setting (See </a:t>
            </a:r>
            <a:r>
              <a:rPr lang="en-US" sz="2800" u="sng" dirty="0">
                <a:hlinkClick r:id="rId2" action="ppaction://hlinkfile"/>
              </a:rPr>
              <a:t>Section I-2 - Allowable Activities</a:t>
            </a:r>
            <a:r>
              <a:rPr lang="en-US" sz="2800" dirty="0"/>
              <a:t>); and </a:t>
            </a:r>
          </a:p>
          <a:p>
            <a:pPr marL="457200" indent="-457200">
              <a:lnSpc>
                <a:spcPts val="3400"/>
              </a:lnSpc>
              <a:buFont typeface="Arial" panose="020B0604020202020204" pitchFamily="34" charset="0"/>
              <a:buChar char="•"/>
            </a:pPr>
            <a:r>
              <a:rPr lang="en-US" sz="2800" dirty="0"/>
              <a:t>Upon immediate release from the correctional facility to the community, be referred to community-based treatment. (pp. 6-7)</a:t>
            </a:r>
            <a:endParaRPr lang="en-CA" sz="2800" dirty="0">
              <a:solidFill>
                <a:srgbClr val="000000"/>
              </a:solidFill>
              <a:cs typeface="Calibri Bold"/>
            </a:endParaRP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16</a:t>
            </a:fld>
            <a:endParaRPr lang="en-US" dirty="0"/>
          </a:p>
        </p:txBody>
      </p:sp>
    </p:spTree>
    <p:extLst>
      <p:ext uri="{BB962C8B-B14F-4D97-AF65-F5344CB8AC3E}">
        <p14:creationId xmlns:p14="http://schemas.microsoft.com/office/powerpoint/2010/main" val="31182350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7F7FBB-8CFD-41ED-98E1-1EA39B50B7B6}"/>
              </a:ext>
            </a:extLst>
          </p:cNvPr>
          <p:cNvSpPr>
            <a:spLocks noGrp="1"/>
          </p:cNvSpPr>
          <p:nvPr>
            <p:ph type="title"/>
          </p:nvPr>
        </p:nvSpPr>
        <p:spPr>
          <a:xfrm>
            <a:off x="457200" y="457200"/>
            <a:ext cx="8229600" cy="838200"/>
          </a:xfrm>
        </p:spPr>
        <p:txBody>
          <a:bodyPr/>
          <a:lstStyle/>
          <a:p>
            <a:r>
              <a:rPr lang="en-CA" sz="2800" b="1" dirty="0">
                <a:solidFill>
                  <a:srgbClr val="000000"/>
                </a:solidFill>
                <a:cs typeface="Calibri"/>
              </a:rPr>
              <a:t>Review of FOA</a:t>
            </a:r>
            <a:br>
              <a:rPr lang="en-CA" sz="2800" b="1" dirty="0">
                <a:solidFill>
                  <a:srgbClr val="000000"/>
                </a:solidFill>
                <a:cs typeface="Calibri"/>
              </a:rPr>
            </a:br>
            <a:r>
              <a:rPr lang="en-CA" sz="2800" b="1" dirty="0">
                <a:solidFill>
                  <a:srgbClr val="000000"/>
                </a:solidFill>
                <a:cs typeface="Calibri"/>
              </a:rPr>
              <a:t>Required Activities – Services/Treatment (1 of 3)</a:t>
            </a:r>
            <a:br>
              <a:rPr lang="en-CA" sz="4000" b="1" dirty="0">
                <a:solidFill>
                  <a:srgbClr val="000000"/>
                </a:solidFill>
                <a:cs typeface="Calibri"/>
              </a:rPr>
            </a:br>
            <a:endParaRPr lang="en-US" sz="4000" dirty="0"/>
          </a:p>
        </p:txBody>
      </p:sp>
      <p:sp>
        <p:nvSpPr>
          <p:cNvPr id="6" name="Content Placeholder 5">
            <a:extLst>
              <a:ext uri="{FF2B5EF4-FFF2-40B4-BE49-F238E27FC236}">
                <a16:creationId xmlns:a16="http://schemas.microsoft.com/office/drawing/2014/main" id="{F92883A2-3497-4071-B9B5-0EBF11B01D0A}"/>
              </a:ext>
            </a:extLst>
          </p:cNvPr>
          <p:cNvSpPr>
            <a:spLocks noGrp="1"/>
          </p:cNvSpPr>
          <p:nvPr>
            <p:ph idx="1"/>
          </p:nvPr>
        </p:nvSpPr>
        <p:spPr/>
        <p:txBody>
          <a:bodyPr/>
          <a:lstStyle/>
          <a:p>
            <a:pPr marL="0" indent="0">
              <a:buNone/>
            </a:pPr>
            <a:r>
              <a:rPr lang="en-US" sz="2400" dirty="0"/>
              <a:t>SAMHSA’s services grant funds must be used to primarily support direct treatment services. Applicants must propose activities that will improve the behavioral health of the population of focus by providing comprehensive SUD treatment and recovery support services.  This includes, </a:t>
            </a:r>
            <a:r>
              <a:rPr lang="en-US" sz="2400" u="sng" dirty="0"/>
              <a:t>but is not limited to</a:t>
            </a:r>
            <a:r>
              <a:rPr lang="en-US" sz="2400" dirty="0"/>
              <a:t>, the following types of activities: </a:t>
            </a:r>
          </a:p>
          <a:p>
            <a:pPr>
              <a:buFont typeface="Arial" panose="020B0604020202020204" pitchFamily="34" charset="0"/>
              <a:buChar char="•"/>
            </a:pPr>
            <a:r>
              <a:rPr lang="en-US" sz="2400" dirty="0"/>
              <a:t>Providing direct alcohol and drug substance use and/or co-occurring mental disorder treatment (including screening, assessment, and care management) for diverse populations at risk.  Treatment must be provided in outpatient, day treatment (including outreach-based services) or intensive outpatient, or residential programs. (p. 8)</a:t>
            </a:r>
            <a:endParaRPr lang="en-US" sz="2400" b="1" dirty="0"/>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17</a:t>
            </a:fld>
            <a:endParaRPr lang="en-US" dirty="0"/>
          </a:p>
        </p:txBody>
      </p:sp>
    </p:spTree>
    <p:extLst>
      <p:ext uri="{BB962C8B-B14F-4D97-AF65-F5344CB8AC3E}">
        <p14:creationId xmlns:p14="http://schemas.microsoft.com/office/powerpoint/2010/main" val="158490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59A590FB-8811-438F-B2CE-9FA4821CACC4}"/>
              </a:ext>
            </a:extLst>
          </p:cNvPr>
          <p:cNvSpPr>
            <a:spLocks noGrp="1"/>
          </p:cNvSpPr>
          <p:nvPr>
            <p:ph idx="1"/>
          </p:nvPr>
        </p:nvSpPr>
        <p:spPr/>
        <p:txBody>
          <a:bodyPr/>
          <a:lstStyle/>
          <a:p>
            <a:pPr lvl="0">
              <a:buFont typeface="Arial" panose="020B0604020202020204" pitchFamily="34" charset="0"/>
              <a:buChar char="•"/>
            </a:pPr>
            <a:r>
              <a:rPr lang="en-US" sz="2200" dirty="0"/>
              <a:t>Providing wrap-around/recovery support services (e.g., child care, vocational, educational and transportation services) designed to improve access and retention.  [Note:  Grant funds may be used to purchase such services from another provider.]</a:t>
            </a:r>
          </a:p>
          <a:p>
            <a:pPr lvl="0">
              <a:buFont typeface="Arial" panose="020B0604020202020204" pitchFamily="34" charset="0"/>
              <a:buChar char="•"/>
            </a:pPr>
            <a:r>
              <a:rPr lang="en-US" sz="2200" dirty="0"/>
              <a:t>Providing drug testing as required for supervision, treatment compliance, and therapeutic intervention.</a:t>
            </a:r>
          </a:p>
          <a:p>
            <a:pPr lvl="0">
              <a:buFont typeface="Arial" panose="020B0604020202020204" pitchFamily="34" charset="0"/>
              <a:buChar char="•"/>
            </a:pPr>
            <a:r>
              <a:rPr lang="en-US" sz="2200" dirty="0"/>
              <a:t>Providing case management that encompasses a team approach and includes criminal justice supervising authorities, SUD treatment professionals, existing treatment alternatives organizations, pursuit of Medicaid and health insurance eligibility, linkage to primary and dental care that support long term recovery, and law enforcement as appropriate in the community setting. (p. 8)</a:t>
            </a:r>
          </a:p>
          <a:p>
            <a:endParaRPr lang="en-US" sz="2200"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18</a:t>
            </a:fld>
            <a:endParaRPr lang="en-US" dirty="0"/>
          </a:p>
        </p:txBody>
      </p:sp>
      <p:sp>
        <p:nvSpPr>
          <p:cNvPr id="8" name="Title 2">
            <a:extLst>
              <a:ext uri="{FF2B5EF4-FFF2-40B4-BE49-F238E27FC236}">
                <a16:creationId xmlns:a16="http://schemas.microsoft.com/office/drawing/2014/main" id="{16FFB48A-D2AE-4E87-AD29-0797A555915D}"/>
              </a:ext>
            </a:extLst>
          </p:cNvPr>
          <p:cNvSpPr>
            <a:spLocks noGrp="1"/>
          </p:cNvSpPr>
          <p:nvPr>
            <p:ph type="title"/>
          </p:nvPr>
        </p:nvSpPr>
        <p:spPr/>
        <p:txBody>
          <a:bodyPr/>
          <a:lstStyle/>
          <a:p>
            <a:r>
              <a:rPr lang="en-CA" sz="2800" b="1" dirty="0">
                <a:solidFill>
                  <a:srgbClr val="000000"/>
                </a:solidFill>
                <a:cs typeface="Calibri"/>
              </a:rPr>
              <a:t>Review of FOA</a:t>
            </a:r>
            <a:br>
              <a:rPr lang="en-CA" sz="2800" b="1" dirty="0">
                <a:solidFill>
                  <a:srgbClr val="000000"/>
                </a:solidFill>
                <a:cs typeface="Calibri"/>
              </a:rPr>
            </a:br>
            <a:r>
              <a:rPr lang="en-CA" sz="2800" b="1" dirty="0">
                <a:solidFill>
                  <a:srgbClr val="000000"/>
                </a:solidFill>
                <a:cs typeface="Calibri"/>
              </a:rPr>
              <a:t>Required Activities – Services/Treatment (2 of 3)</a:t>
            </a:r>
            <a:endParaRPr lang="en-US" sz="4000" dirty="0"/>
          </a:p>
        </p:txBody>
      </p:sp>
    </p:spTree>
    <p:extLst>
      <p:ext uri="{BB962C8B-B14F-4D97-AF65-F5344CB8AC3E}">
        <p14:creationId xmlns:p14="http://schemas.microsoft.com/office/powerpoint/2010/main" val="849852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8FC1D5-2081-4AD5-BC75-C268849F2443}"/>
              </a:ext>
            </a:extLst>
          </p:cNvPr>
          <p:cNvSpPr>
            <a:spLocks noGrp="1"/>
          </p:cNvSpPr>
          <p:nvPr>
            <p:ph type="title"/>
          </p:nvPr>
        </p:nvSpPr>
        <p:spPr/>
        <p:txBody>
          <a:bodyPr/>
          <a:lstStyle/>
          <a:p>
            <a:r>
              <a:rPr lang="en-CA" sz="2800" b="1" dirty="0">
                <a:solidFill>
                  <a:srgbClr val="000000"/>
                </a:solidFill>
                <a:cs typeface="Calibri"/>
              </a:rPr>
              <a:t>Review of FOA</a:t>
            </a:r>
            <a:br>
              <a:rPr lang="en-CA" sz="2800" b="1" dirty="0">
                <a:solidFill>
                  <a:srgbClr val="000000"/>
                </a:solidFill>
                <a:cs typeface="Calibri"/>
              </a:rPr>
            </a:br>
            <a:r>
              <a:rPr lang="en-CA" sz="2800" b="1" dirty="0">
                <a:solidFill>
                  <a:srgbClr val="000000"/>
                </a:solidFill>
                <a:cs typeface="Calibri"/>
              </a:rPr>
              <a:t>Required Activities – Services/Treatment (3 of 3)</a:t>
            </a:r>
            <a:endParaRPr lang="en-US" sz="2800" dirty="0"/>
          </a:p>
        </p:txBody>
      </p:sp>
      <p:sp>
        <p:nvSpPr>
          <p:cNvPr id="6" name="Content Placeholder 5">
            <a:extLst>
              <a:ext uri="{FF2B5EF4-FFF2-40B4-BE49-F238E27FC236}">
                <a16:creationId xmlns:a16="http://schemas.microsoft.com/office/drawing/2014/main" id="{DF95AE2D-0BF1-4443-A6F2-14C448570BE8}"/>
              </a:ext>
            </a:extLst>
          </p:cNvPr>
          <p:cNvSpPr>
            <a:spLocks noGrp="1"/>
          </p:cNvSpPr>
          <p:nvPr>
            <p:ph idx="1"/>
          </p:nvPr>
        </p:nvSpPr>
        <p:spPr/>
        <p:txBody>
          <a:bodyPr/>
          <a:lstStyle/>
          <a:p>
            <a:pPr marL="0" indent="0">
              <a:buNone/>
            </a:pPr>
            <a:r>
              <a:rPr lang="en-CA" sz="2800" dirty="0">
                <a:solidFill>
                  <a:srgbClr val="000000"/>
                </a:solidFill>
                <a:cs typeface="Calibri"/>
              </a:rPr>
              <a:t>Applicants </a:t>
            </a:r>
            <a:r>
              <a:rPr lang="en-CA" sz="2800" b="1" u="sng" dirty="0">
                <a:solidFill>
                  <a:srgbClr val="000000"/>
                </a:solidFill>
                <a:cs typeface="Calibri Bold"/>
              </a:rPr>
              <a:t>must</a:t>
            </a:r>
            <a:r>
              <a:rPr lang="en-CA" sz="2800" dirty="0">
                <a:solidFill>
                  <a:srgbClr val="000000"/>
                </a:solidFill>
                <a:cs typeface="Calibri"/>
              </a:rPr>
              <a:t> screen and assess clients for the presence of co-occurring mental and substance use disorders and use the information obtained from the screening and assessment to develop appropriate treatment approaches for the persons identified as having such co-occurring disorders. (p. 8)</a:t>
            </a:r>
          </a:p>
          <a:p>
            <a:pPr marL="0" indent="0">
              <a:buNone/>
            </a:pPr>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19</a:t>
            </a:fld>
            <a:endParaRPr lang="en-US" dirty="0"/>
          </a:p>
        </p:txBody>
      </p:sp>
    </p:spTree>
    <p:extLst>
      <p:ext uri="{BB962C8B-B14F-4D97-AF65-F5344CB8AC3E}">
        <p14:creationId xmlns:p14="http://schemas.microsoft.com/office/powerpoint/2010/main" val="30605861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5"/>
          <p:cNvSpPr>
            <a:spLocks noGrp="1"/>
          </p:cNvSpPr>
          <p:nvPr>
            <p:ph type="ctrTitle"/>
          </p:nvPr>
        </p:nvSpPr>
        <p:spPr>
          <a:xfrm>
            <a:off x="1752600" y="2438400"/>
            <a:ext cx="7162800" cy="3200400"/>
          </a:xfrm>
        </p:spPr>
        <p:txBody>
          <a:bodyPr/>
          <a:lstStyle/>
          <a:p>
            <a:pPr marL="0" indent="0"/>
            <a:r>
              <a:rPr lang="en-CA" sz="2400" b="1" dirty="0">
                <a:solidFill>
                  <a:srgbClr val="000000"/>
                </a:solidFill>
                <a:cs typeface="Calibri"/>
              </a:rPr>
              <a:t>Fiscal Year 2018 </a:t>
            </a:r>
            <a:br>
              <a:rPr lang="en-CA" sz="2400" b="1" dirty="0">
                <a:solidFill>
                  <a:srgbClr val="000000"/>
                </a:solidFill>
                <a:cs typeface="Calibri"/>
              </a:rPr>
            </a:br>
            <a:r>
              <a:rPr lang="en-CA" sz="2400" b="1" dirty="0">
                <a:cs typeface="Calibri"/>
              </a:rPr>
              <a:t>Funding Opportunity Announcement</a:t>
            </a:r>
            <a:br>
              <a:rPr lang="en-CA" sz="2800" b="1" dirty="0">
                <a:cs typeface="Calibri"/>
              </a:rPr>
            </a:br>
            <a:br>
              <a:rPr lang="en-CA" sz="2800" b="1" dirty="0">
                <a:solidFill>
                  <a:srgbClr val="000000"/>
                </a:solidFill>
                <a:cs typeface="Calibri"/>
              </a:rPr>
            </a:br>
            <a:r>
              <a:rPr lang="en-US" sz="2800" b="1" dirty="0"/>
              <a:t>Offender Reentry Program</a:t>
            </a:r>
            <a:br>
              <a:rPr lang="en-US" sz="2800" b="1" dirty="0"/>
            </a:br>
            <a:br>
              <a:rPr lang="en-US" sz="2800" b="1" dirty="0"/>
            </a:br>
            <a:r>
              <a:rPr lang="en-CA" sz="2200" dirty="0">
                <a:cs typeface="Calibri"/>
              </a:rPr>
              <a:t>Jon Berg M.Ed.</a:t>
            </a:r>
            <a:br>
              <a:rPr lang="en-CA" sz="2200" dirty="0">
                <a:cs typeface="Calibri"/>
              </a:rPr>
            </a:br>
            <a:r>
              <a:rPr lang="en-CA" sz="2200" dirty="0">
                <a:cs typeface="Calibri"/>
              </a:rPr>
              <a:t>Senior Criminal Justice Project Officer</a:t>
            </a:r>
            <a:br>
              <a:rPr lang="en-CA" sz="2200" dirty="0">
                <a:cs typeface="Calibri"/>
              </a:rPr>
            </a:br>
            <a:r>
              <a:rPr lang="en-CA" sz="2200" dirty="0">
                <a:cs typeface="Calibri"/>
              </a:rPr>
              <a:t>Eileen Bermudez</a:t>
            </a:r>
            <a:br>
              <a:rPr lang="en-CA" sz="2200" dirty="0">
                <a:cs typeface="Calibri"/>
              </a:rPr>
            </a:br>
            <a:r>
              <a:rPr lang="en-CA" sz="2200" dirty="0">
                <a:cs typeface="Calibri"/>
              </a:rPr>
              <a:t>Lead Grants Management Specialist</a:t>
            </a:r>
            <a:br>
              <a:rPr lang="en-CA" sz="2400" dirty="0"/>
            </a:br>
            <a:endParaRPr lang="en-US" sz="2400" b="1" i="1" dirty="0"/>
          </a:p>
        </p:txBody>
      </p:sp>
      <p:sp>
        <p:nvSpPr>
          <p:cNvPr id="7" name="Subtitle 6"/>
          <p:cNvSpPr>
            <a:spLocks noGrp="1"/>
          </p:cNvSpPr>
          <p:nvPr>
            <p:ph type="subTitle" idx="1"/>
          </p:nvPr>
        </p:nvSpPr>
        <p:spPr>
          <a:xfrm>
            <a:off x="1600200" y="5715000"/>
            <a:ext cx="4648200" cy="1143000"/>
          </a:xfrm>
        </p:spPr>
        <p:txBody>
          <a:bodyPr/>
          <a:lstStyle/>
          <a:p>
            <a:pPr eaLnBrk="1" hangingPunct="1">
              <a:defRPr/>
            </a:pPr>
            <a:r>
              <a:rPr lang="en-US" sz="2800" b="1" dirty="0">
                <a:solidFill>
                  <a:schemeClr val="bg1"/>
                </a:solidFill>
              </a:rPr>
              <a:t>December 19, 2017</a:t>
            </a:r>
          </a:p>
          <a:p>
            <a:pPr eaLnBrk="1" hangingPunct="1">
              <a:defRPr/>
            </a:pPr>
            <a:r>
              <a:rPr lang="en-US" sz="2800" b="1" dirty="0">
                <a:solidFill>
                  <a:schemeClr val="bg1"/>
                </a:solidFill>
              </a:rPr>
              <a:t>Pre-Application Webinar</a:t>
            </a:r>
          </a:p>
          <a:p>
            <a:pPr eaLnBrk="1" hangingPunct="1">
              <a:defRPr/>
            </a:pPr>
            <a:endParaRPr lang="en-US" dirty="0"/>
          </a:p>
        </p:txBody>
      </p:sp>
    </p:spTree>
    <p:extLst>
      <p:ext uri="{BB962C8B-B14F-4D97-AF65-F5344CB8AC3E}">
        <p14:creationId xmlns:p14="http://schemas.microsoft.com/office/powerpoint/2010/main" val="32359169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402FD5-4FF2-4005-A503-E47B368FEF11}"/>
              </a:ext>
            </a:extLst>
          </p:cNvPr>
          <p:cNvSpPr>
            <a:spLocks noGrp="1"/>
          </p:cNvSpPr>
          <p:nvPr>
            <p:ph type="title"/>
          </p:nvPr>
        </p:nvSpPr>
        <p:spPr/>
        <p:txBody>
          <a:bodyPr/>
          <a:lstStyle/>
          <a:p>
            <a:r>
              <a:rPr lang="en-CA" sz="3200" b="1" dirty="0">
                <a:solidFill>
                  <a:srgbClr val="000000"/>
                </a:solidFill>
                <a:cs typeface="Calibri"/>
              </a:rPr>
              <a:t>Review of FOA</a:t>
            </a:r>
            <a:br>
              <a:rPr lang="en-CA" sz="3200" b="1" dirty="0">
                <a:solidFill>
                  <a:srgbClr val="000000"/>
                </a:solidFill>
                <a:cs typeface="Calibri"/>
              </a:rPr>
            </a:br>
            <a:r>
              <a:rPr lang="en-CA" sz="3200" b="1" dirty="0">
                <a:solidFill>
                  <a:srgbClr val="000000"/>
                </a:solidFill>
                <a:cs typeface="Calibri"/>
              </a:rPr>
              <a:t>Required Activities – System Linkages (1 of 3)</a:t>
            </a:r>
            <a:endParaRPr lang="en-US" sz="3200" dirty="0"/>
          </a:p>
        </p:txBody>
      </p:sp>
      <p:sp>
        <p:nvSpPr>
          <p:cNvPr id="6" name="Content Placeholder 5">
            <a:extLst>
              <a:ext uri="{FF2B5EF4-FFF2-40B4-BE49-F238E27FC236}">
                <a16:creationId xmlns:a16="http://schemas.microsoft.com/office/drawing/2014/main" id="{54845E31-4747-4150-AF52-B77BC827C7A2}"/>
              </a:ext>
            </a:extLst>
          </p:cNvPr>
          <p:cNvSpPr>
            <a:spLocks noGrp="1"/>
          </p:cNvSpPr>
          <p:nvPr>
            <p:ph idx="1"/>
          </p:nvPr>
        </p:nvSpPr>
        <p:spPr/>
        <p:txBody>
          <a:bodyPr/>
          <a:lstStyle/>
          <a:p>
            <a:pPr marL="0" indent="0">
              <a:buNone/>
            </a:pPr>
            <a:r>
              <a:rPr lang="en-US" sz="2400" dirty="0"/>
              <a:t>Applicants are </a:t>
            </a:r>
            <a:r>
              <a:rPr lang="en-US" sz="2400" u="sng" dirty="0"/>
              <a:t>expected</a:t>
            </a:r>
            <a:r>
              <a:rPr lang="en-US" sz="2400" dirty="0"/>
              <a:t> to demonstrate a collaborative partnership between the institutional corrections agency(</a:t>
            </a:r>
            <a:r>
              <a:rPr lang="en-US" sz="2400" dirty="0" err="1"/>
              <a:t>ies</a:t>
            </a:r>
            <a:r>
              <a:rPr lang="en-US" sz="2400" dirty="0"/>
              <a:t>) and the community-based organization.  The following represents a comprehensive, but not exhaustive, range of systems linkage coordination activities to be provided, and for which </a:t>
            </a:r>
            <a:r>
              <a:rPr lang="en-US" sz="2400" u="sng" dirty="0"/>
              <a:t>funds may be used</a:t>
            </a:r>
            <a:r>
              <a:rPr lang="en-US" sz="2400" dirty="0"/>
              <a:t>: </a:t>
            </a:r>
          </a:p>
          <a:p>
            <a:pPr>
              <a:buFont typeface="Arial" panose="020B0604020202020204" pitchFamily="34" charset="0"/>
              <a:buChar char="•"/>
            </a:pPr>
            <a:r>
              <a:rPr lang="en-US" sz="2400" dirty="0"/>
              <a:t>Systems coordination planning and developmental activities that bring all the key stakeholder agencies/organizations together;  </a:t>
            </a:r>
          </a:p>
          <a:p>
            <a:pPr lvl="0">
              <a:buFont typeface="Arial" panose="020B0604020202020204" pitchFamily="34" charset="0"/>
              <a:buChar char="•"/>
            </a:pPr>
            <a:r>
              <a:rPr lang="en-US" sz="2400" dirty="0"/>
              <a:t>Development of systems linkages and referral sources in the community for offenders/ex-offenders, to include employment and housing;  (p. 9)</a:t>
            </a:r>
            <a:endParaRPr lang="en-US" sz="2400" b="1" dirty="0"/>
          </a:p>
          <a:p>
            <a:pPr marL="0" indent="0">
              <a:buNone/>
            </a:pPr>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20</a:t>
            </a:fld>
            <a:endParaRPr lang="en-US" dirty="0"/>
          </a:p>
        </p:txBody>
      </p:sp>
    </p:spTree>
    <p:extLst>
      <p:ext uri="{BB962C8B-B14F-4D97-AF65-F5344CB8AC3E}">
        <p14:creationId xmlns:p14="http://schemas.microsoft.com/office/powerpoint/2010/main" val="610571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95C879-D0F6-4C5B-9254-DDAC5A15F217}"/>
              </a:ext>
            </a:extLst>
          </p:cNvPr>
          <p:cNvSpPr>
            <a:spLocks noGrp="1"/>
          </p:cNvSpPr>
          <p:nvPr>
            <p:ph type="title"/>
          </p:nvPr>
        </p:nvSpPr>
        <p:spPr/>
        <p:txBody>
          <a:bodyPr/>
          <a:lstStyle/>
          <a:p>
            <a:r>
              <a:rPr lang="en-CA" sz="3200" b="1" dirty="0">
                <a:solidFill>
                  <a:srgbClr val="000000"/>
                </a:solidFill>
                <a:cs typeface="Calibri"/>
              </a:rPr>
              <a:t>Review of FOA</a:t>
            </a:r>
            <a:br>
              <a:rPr lang="en-CA" sz="3200" b="1" dirty="0">
                <a:solidFill>
                  <a:srgbClr val="000000"/>
                </a:solidFill>
                <a:cs typeface="Calibri"/>
              </a:rPr>
            </a:br>
            <a:r>
              <a:rPr lang="en-CA" sz="3200" b="1" dirty="0">
                <a:solidFill>
                  <a:srgbClr val="000000"/>
                </a:solidFill>
                <a:cs typeface="Calibri"/>
              </a:rPr>
              <a:t>Required Activities – System Linkages (2 of 3)</a:t>
            </a:r>
            <a:endParaRPr lang="en-US" sz="3200" dirty="0"/>
          </a:p>
        </p:txBody>
      </p:sp>
      <p:sp>
        <p:nvSpPr>
          <p:cNvPr id="6" name="Content Placeholder 5">
            <a:extLst>
              <a:ext uri="{FF2B5EF4-FFF2-40B4-BE49-F238E27FC236}">
                <a16:creationId xmlns:a16="http://schemas.microsoft.com/office/drawing/2014/main" id="{503E05A3-68CB-4484-8162-9944B3953D1F}"/>
              </a:ext>
            </a:extLst>
          </p:cNvPr>
          <p:cNvSpPr>
            <a:spLocks noGrp="1"/>
          </p:cNvSpPr>
          <p:nvPr>
            <p:ph idx="1"/>
          </p:nvPr>
        </p:nvSpPr>
        <p:spPr/>
        <p:txBody>
          <a:bodyPr/>
          <a:lstStyle/>
          <a:p>
            <a:pPr marL="0" lvl="0" indent="0">
              <a:buNone/>
            </a:pPr>
            <a:r>
              <a:rPr lang="en-US" sz="2800" dirty="0"/>
              <a:t>Funds </a:t>
            </a:r>
            <a:r>
              <a:rPr lang="en-US" sz="2800" u="sng" dirty="0"/>
              <a:t>may be used </a:t>
            </a:r>
            <a:r>
              <a:rPr lang="en-US" sz="2800" dirty="0"/>
              <a:t>for:</a:t>
            </a:r>
          </a:p>
          <a:p>
            <a:pPr lvl="0">
              <a:buFont typeface="Arial" panose="020B0604020202020204" pitchFamily="34" charset="0"/>
              <a:buChar char="•"/>
            </a:pPr>
            <a:r>
              <a:rPr lang="en-US" sz="2800" dirty="0"/>
              <a:t>Efforts to increase treatment capacity to provide immediate entry for offenders/ex-offenders into SUD treatment; and  </a:t>
            </a:r>
          </a:p>
          <a:p>
            <a:pPr lvl="0">
              <a:buFont typeface="Arial" panose="020B0604020202020204" pitchFamily="34" charset="0"/>
              <a:buChar char="•"/>
            </a:pPr>
            <a:r>
              <a:rPr lang="en-US" sz="2800" dirty="0"/>
              <a:t>Assistance in paying for Department of Labor bonding for employment of ex-offender’s with SUD (access information at </a:t>
            </a:r>
            <a:r>
              <a:rPr lang="en-US" sz="2800" u="sng" dirty="0">
                <a:hlinkClick r:id="rId3"/>
              </a:rPr>
              <a:t>http://www.bonds4jobs.com</a:t>
            </a:r>
            <a:r>
              <a:rPr lang="en-US" sz="2800" dirty="0"/>
              <a:t>).  (p. 9)</a:t>
            </a:r>
            <a:endParaRPr lang="en-US" sz="2800" b="1" dirty="0"/>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21</a:t>
            </a:fld>
            <a:endParaRPr lang="en-US" dirty="0"/>
          </a:p>
        </p:txBody>
      </p:sp>
    </p:spTree>
    <p:extLst>
      <p:ext uri="{BB962C8B-B14F-4D97-AF65-F5344CB8AC3E}">
        <p14:creationId xmlns:p14="http://schemas.microsoft.com/office/powerpoint/2010/main" val="2337795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B0754D0-9337-4E1C-B93E-DADF2CCD3157}"/>
              </a:ext>
            </a:extLst>
          </p:cNvPr>
          <p:cNvSpPr>
            <a:spLocks noGrp="1"/>
          </p:cNvSpPr>
          <p:nvPr>
            <p:ph type="title"/>
          </p:nvPr>
        </p:nvSpPr>
        <p:spPr/>
        <p:txBody>
          <a:bodyPr/>
          <a:lstStyle/>
          <a:p>
            <a:r>
              <a:rPr lang="en-CA" sz="3200" b="1" dirty="0">
                <a:solidFill>
                  <a:srgbClr val="000000"/>
                </a:solidFill>
                <a:cs typeface="Calibri"/>
              </a:rPr>
              <a:t>Review of FOA</a:t>
            </a:r>
            <a:br>
              <a:rPr lang="en-CA" sz="3200" b="1" dirty="0">
                <a:solidFill>
                  <a:srgbClr val="000000"/>
                </a:solidFill>
                <a:cs typeface="Calibri"/>
              </a:rPr>
            </a:br>
            <a:r>
              <a:rPr lang="en-CA" sz="3200" b="1" dirty="0">
                <a:solidFill>
                  <a:srgbClr val="000000"/>
                </a:solidFill>
                <a:cs typeface="Calibri"/>
              </a:rPr>
              <a:t>Required Activities – System Linkages (3 of 3)</a:t>
            </a:r>
            <a:endParaRPr lang="en-US" sz="3200" dirty="0"/>
          </a:p>
        </p:txBody>
      </p:sp>
      <p:sp>
        <p:nvSpPr>
          <p:cNvPr id="6" name="Content Placeholder 5">
            <a:extLst>
              <a:ext uri="{FF2B5EF4-FFF2-40B4-BE49-F238E27FC236}">
                <a16:creationId xmlns:a16="http://schemas.microsoft.com/office/drawing/2014/main" id="{26D4133E-7FD0-4287-A513-8564DD2425B7}"/>
              </a:ext>
            </a:extLst>
          </p:cNvPr>
          <p:cNvSpPr>
            <a:spLocks noGrp="1"/>
          </p:cNvSpPr>
          <p:nvPr>
            <p:ph idx="1"/>
          </p:nvPr>
        </p:nvSpPr>
        <p:spPr/>
        <p:txBody>
          <a:bodyPr/>
          <a:lstStyle/>
          <a:p>
            <a:pPr marL="0" indent="0">
              <a:buNone/>
            </a:pPr>
            <a:r>
              <a:rPr lang="en-US" sz="2800" dirty="0"/>
              <a:t>The Risk, Needs, Responsivity Simulation Model:</a:t>
            </a:r>
          </a:p>
          <a:p>
            <a:pPr marL="285750" indent="-285750">
              <a:buFont typeface="Arial" panose="020B0604020202020204" pitchFamily="34" charset="0"/>
              <a:buChar char="•"/>
            </a:pPr>
            <a:r>
              <a:rPr lang="en-US" sz="2400" dirty="0"/>
              <a:t>Upon award, recipients will be required to implement the specific RNR tools, indicated in </a:t>
            </a:r>
            <a:r>
              <a:rPr lang="en-US" sz="2400" u="sng" dirty="0">
                <a:hlinkClick r:id="rId3" action="ppaction://hlinkfile"/>
              </a:rPr>
              <a:t>Appendix M</a:t>
            </a:r>
            <a:r>
              <a:rPr lang="en-US" sz="2400" dirty="0"/>
              <a:t>,</a:t>
            </a:r>
            <a:r>
              <a:rPr lang="en-US" sz="2400" b="1" dirty="0"/>
              <a:t> </a:t>
            </a:r>
            <a:r>
              <a:rPr lang="en-US" sz="2400" dirty="0"/>
              <a:t>within the first four months after the grant has been awarded.  </a:t>
            </a:r>
          </a:p>
          <a:p>
            <a:pPr marL="285750" indent="-285750">
              <a:buFont typeface="Arial" panose="020B0604020202020204" pitchFamily="34" charset="0"/>
              <a:buChar char="•"/>
            </a:pPr>
            <a:r>
              <a:rPr lang="en-US" sz="2400" dirty="0"/>
              <a:t>Recipients will be provided guidance and technical assistance for the implementation of the RNR tools. (p. 9)</a:t>
            </a:r>
            <a:endParaRPr lang="en-US" sz="2400" b="1" dirty="0"/>
          </a:p>
          <a:p>
            <a:pPr marL="285750" indent="-285750">
              <a:buFont typeface="Arial" panose="020B0604020202020204" pitchFamily="34" charset="0"/>
              <a:buChar char="•"/>
            </a:pPr>
            <a:r>
              <a:rPr lang="en-US" sz="2400" dirty="0"/>
              <a:t>Implementation costs are minimal and can be linked to evaluation. (Implementation of the RNR Simulation Tool, p. 82)</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22</a:t>
            </a:fld>
            <a:endParaRPr lang="en-US" dirty="0"/>
          </a:p>
        </p:txBody>
      </p:sp>
    </p:spTree>
    <p:extLst>
      <p:ext uri="{BB962C8B-B14F-4D97-AF65-F5344CB8AC3E}">
        <p14:creationId xmlns:p14="http://schemas.microsoft.com/office/powerpoint/2010/main" val="37670177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Medication-assisted Treatment Services</a:t>
            </a:r>
          </a:p>
        </p:txBody>
      </p:sp>
      <p:sp>
        <p:nvSpPr>
          <p:cNvPr id="3" name="Content Placeholder 2"/>
          <p:cNvSpPr>
            <a:spLocks noGrp="1"/>
          </p:cNvSpPr>
          <p:nvPr>
            <p:ph idx="1"/>
          </p:nvPr>
        </p:nvSpPr>
        <p:spPr/>
        <p:txBody>
          <a:bodyPr/>
          <a:lstStyle/>
          <a:p>
            <a:r>
              <a:rPr lang="en-US" sz="2800" dirty="0"/>
              <a:t>MAT is an evidence-based substance use disorder treatment protocol. </a:t>
            </a:r>
          </a:p>
          <a:p>
            <a:r>
              <a:rPr lang="en-US" sz="2800" dirty="0"/>
              <a:t>SAMHSA supports the right of individuals to have access to FDA-approved medications under the care and prescription of a physician.</a:t>
            </a:r>
          </a:p>
          <a:p>
            <a:r>
              <a:rPr lang="en-US" sz="2800" dirty="0"/>
              <a:t>Grantees are encouraged to use </a:t>
            </a:r>
            <a:r>
              <a:rPr lang="en-US" sz="2800" b="1" dirty="0"/>
              <a:t>up to 35 percent </a:t>
            </a:r>
            <a:r>
              <a:rPr lang="en-US" sz="2800" dirty="0"/>
              <a:t>of the annual grant award to pay for Food and Drug Administration (FDA)-approved medications when the client has no other source of funds to do so. (p. 10)</a:t>
            </a:r>
          </a:p>
          <a:p>
            <a:endParaRPr lang="en-US" dirty="0"/>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23</a:t>
            </a:fld>
            <a:endParaRPr lang="en-US" dirty="0"/>
          </a:p>
        </p:txBody>
      </p:sp>
    </p:spTree>
    <p:extLst>
      <p:ext uri="{BB962C8B-B14F-4D97-AF65-F5344CB8AC3E}">
        <p14:creationId xmlns:p14="http://schemas.microsoft.com/office/powerpoint/2010/main" val="32085075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Allowable Activities (1 of 2)</a:t>
            </a:r>
          </a:p>
        </p:txBody>
      </p:sp>
      <p:sp>
        <p:nvSpPr>
          <p:cNvPr id="3" name="Content Placeholder 2"/>
          <p:cNvSpPr>
            <a:spLocks noGrp="1"/>
          </p:cNvSpPr>
          <p:nvPr>
            <p:ph idx="1"/>
          </p:nvPr>
        </p:nvSpPr>
        <p:spPr/>
        <p:txBody>
          <a:bodyPr/>
          <a:lstStyle/>
          <a:p>
            <a:r>
              <a:rPr lang="en-US" sz="2400" dirty="0"/>
              <a:t>Applicants have the option of providing peer recovery support services (PRSS).  Grant funds allocated for treatment and recovery services may be used to provide PRSS designed and delivered by individuals, who have experience with the criminal justice system, have experienced a SUD or co-occurring substance use and mental disorders, and are in recovery. </a:t>
            </a:r>
          </a:p>
          <a:p>
            <a:r>
              <a:rPr lang="en-US" sz="2400" dirty="0"/>
              <a:t>“Peers” may include but are not limited to:  peer mentors, peer navigators, forensic peers, and family members of those in recovery. (p. 10)</a:t>
            </a:r>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24</a:t>
            </a:fld>
            <a:endParaRPr lang="en-US" dirty="0"/>
          </a:p>
        </p:txBody>
      </p:sp>
    </p:spTree>
    <p:extLst>
      <p:ext uri="{BB962C8B-B14F-4D97-AF65-F5344CB8AC3E}">
        <p14:creationId xmlns:p14="http://schemas.microsoft.com/office/powerpoint/2010/main" val="46186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Allowable Activities (2 of 2)</a:t>
            </a:r>
          </a:p>
        </p:txBody>
      </p:sp>
      <p:sp>
        <p:nvSpPr>
          <p:cNvPr id="3" name="Content Placeholder 2"/>
          <p:cNvSpPr>
            <a:spLocks noGrp="1"/>
          </p:cNvSpPr>
          <p:nvPr>
            <p:ph idx="1"/>
          </p:nvPr>
        </p:nvSpPr>
        <p:spPr>
          <a:xfrm>
            <a:off x="457200" y="1752600"/>
            <a:ext cx="8229600" cy="4297363"/>
          </a:xfrm>
        </p:spPr>
        <p:txBody>
          <a:bodyPr/>
          <a:lstStyle/>
          <a:p>
            <a:pPr marL="0" indent="0">
              <a:buNone/>
            </a:pPr>
            <a:r>
              <a:rPr lang="en-US" sz="2800" dirty="0"/>
              <a:t>Recovery Housing:</a:t>
            </a:r>
          </a:p>
          <a:p>
            <a:r>
              <a:rPr lang="en-US" sz="2400" dirty="0"/>
              <a:t>Applicants have the option of using </a:t>
            </a:r>
            <a:r>
              <a:rPr lang="en-US" sz="2400" b="1" dirty="0"/>
              <a:t>up to 30 percent</a:t>
            </a:r>
            <a:r>
              <a:rPr lang="en-US" sz="2400" dirty="0"/>
              <a:t> of grant funds to provide recovery housing.  Recovery housing is part of the SUD treatment continuum of care.  Recovery housing refers to safe, healthy and substance-free living environments that support individuals as a part of their treatment and recovery plan consisting of a structured environment with consistent peer support, ongoing connection to recovery supports, and case management services. (p. 11)</a:t>
            </a:r>
          </a:p>
          <a:p>
            <a:r>
              <a:rPr lang="en-US" sz="2400" dirty="0"/>
              <a:t>SAMHSA grants funds </a:t>
            </a:r>
            <a:r>
              <a:rPr lang="en-US" sz="2400" b="1" u="sng" dirty="0"/>
              <a:t>may not </a:t>
            </a:r>
            <a:r>
              <a:rPr lang="en-US" sz="2400" dirty="0"/>
              <a:t>be used to pay for the purchase or construction of any building or structure to house any part of the program. (p. 64)</a:t>
            </a:r>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25</a:t>
            </a:fld>
            <a:endParaRPr lang="en-US" dirty="0"/>
          </a:p>
        </p:txBody>
      </p:sp>
    </p:spTree>
    <p:extLst>
      <p:ext uri="{BB962C8B-B14F-4D97-AF65-F5344CB8AC3E}">
        <p14:creationId xmlns:p14="http://schemas.microsoft.com/office/powerpoint/2010/main" val="1547413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Evidence-Based Practices</a:t>
            </a:r>
          </a:p>
        </p:txBody>
      </p:sp>
      <p:sp>
        <p:nvSpPr>
          <p:cNvPr id="3" name="Content Placeholder 2"/>
          <p:cNvSpPr>
            <a:spLocks noGrp="1"/>
          </p:cNvSpPr>
          <p:nvPr>
            <p:ph idx="1"/>
          </p:nvPr>
        </p:nvSpPr>
        <p:spPr>
          <a:xfrm>
            <a:off x="457200" y="1905000"/>
            <a:ext cx="8229600" cy="4297363"/>
          </a:xfrm>
        </p:spPr>
        <p:txBody>
          <a:bodyPr/>
          <a:lstStyle/>
          <a:p>
            <a:pPr marL="0" indent="0">
              <a:buNone/>
            </a:pPr>
            <a:r>
              <a:rPr lang="en-US" sz="2800" dirty="0"/>
              <a:t>SAMHSA’s services grants are intended to fund services or practices that have a demonstrated evidence base and that are appropriate for the population(s) of focus.  </a:t>
            </a:r>
          </a:p>
          <a:p>
            <a:r>
              <a:rPr lang="en-US" sz="2400" dirty="0"/>
              <a:t>SAMHSA realizes that EBPs have not been developed for all populations and/or service settings, application reviewers will closely examine proposed interventions for evidence base and appropriateness for population to be served. </a:t>
            </a:r>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26</a:t>
            </a:fld>
            <a:endParaRPr lang="en-US" dirty="0"/>
          </a:p>
        </p:txBody>
      </p:sp>
    </p:spTree>
    <p:extLst>
      <p:ext uri="{BB962C8B-B14F-4D97-AF65-F5344CB8AC3E}">
        <p14:creationId xmlns:p14="http://schemas.microsoft.com/office/powerpoint/2010/main" val="42744211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5084D6F-C03D-47D7-B519-27AB4DAB7065}"/>
              </a:ext>
            </a:extLst>
          </p:cNvPr>
          <p:cNvSpPr>
            <a:spLocks noGrp="1"/>
          </p:cNvSpPr>
          <p:nvPr>
            <p:ph type="title"/>
          </p:nvPr>
        </p:nvSpPr>
        <p:spPr>
          <a:xfrm>
            <a:off x="457200" y="136525"/>
            <a:ext cx="8229600" cy="1158875"/>
          </a:xfrm>
        </p:spPr>
        <p:txBody>
          <a:bodyPr/>
          <a:lstStyle/>
          <a:p>
            <a:r>
              <a:rPr lang="en-CA" sz="4000" b="1" dirty="0">
                <a:solidFill>
                  <a:srgbClr val="000000"/>
                </a:solidFill>
                <a:cs typeface="Calibri"/>
              </a:rPr>
              <a:t>Data Collection and Performance Measurement (1 of 4)</a:t>
            </a:r>
            <a:endParaRPr lang="en-US" sz="4000" dirty="0"/>
          </a:p>
        </p:txBody>
      </p:sp>
      <p:sp>
        <p:nvSpPr>
          <p:cNvPr id="6" name="Content Placeholder 5">
            <a:extLst>
              <a:ext uri="{FF2B5EF4-FFF2-40B4-BE49-F238E27FC236}">
                <a16:creationId xmlns:a16="http://schemas.microsoft.com/office/drawing/2014/main" id="{FC02499A-4A42-40BD-8223-7FB7661DD6E4}"/>
              </a:ext>
            </a:extLst>
          </p:cNvPr>
          <p:cNvSpPr>
            <a:spLocks noGrp="1"/>
          </p:cNvSpPr>
          <p:nvPr>
            <p:ph idx="1"/>
          </p:nvPr>
        </p:nvSpPr>
        <p:spPr/>
        <p:txBody>
          <a:bodyPr/>
          <a:lstStyle/>
          <a:p>
            <a:pPr marL="285750" indent="-285750">
              <a:lnSpc>
                <a:spcPts val="2760"/>
              </a:lnSpc>
              <a:buFont typeface="Arial" panose="020B0604020202020204" pitchFamily="34" charset="0"/>
              <a:buChar char="•"/>
            </a:pPr>
            <a:r>
              <a:rPr lang="en-CA" sz="2800" dirty="0">
                <a:solidFill>
                  <a:srgbClr val="000000"/>
                </a:solidFill>
                <a:cs typeface="Calibri"/>
              </a:rPr>
              <a:t>All SAMHSA grantees are required to collect and report certain data so that SAMHSA can meet its obligations under the Government Performance and Results (GPRA) Modernization Act of 2010.</a:t>
            </a:r>
          </a:p>
          <a:p>
            <a:pPr marL="285750" indent="-285750">
              <a:lnSpc>
                <a:spcPts val="2760"/>
              </a:lnSpc>
              <a:buFont typeface="Arial" panose="020B0604020202020204" pitchFamily="34" charset="0"/>
              <a:buChar char="•"/>
            </a:pPr>
            <a:endParaRPr lang="en-CA" sz="2800" dirty="0">
              <a:solidFill>
                <a:srgbClr val="000000"/>
              </a:solidFill>
              <a:cs typeface="Calibri"/>
            </a:endParaRPr>
          </a:p>
          <a:p>
            <a:pPr marL="285750" indent="-285750">
              <a:lnSpc>
                <a:spcPts val="2760"/>
              </a:lnSpc>
              <a:buFont typeface="Arial" panose="020B0604020202020204" pitchFamily="34" charset="0"/>
              <a:buChar char="•"/>
            </a:pPr>
            <a:r>
              <a:rPr lang="en-CA" sz="2800" dirty="0">
                <a:solidFill>
                  <a:srgbClr val="000000"/>
                </a:solidFill>
                <a:cs typeface="Calibri"/>
              </a:rPr>
              <a:t>Recipients </a:t>
            </a:r>
            <a:r>
              <a:rPr lang="en-CA" sz="2800" b="1" dirty="0">
                <a:solidFill>
                  <a:srgbClr val="000000"/>
                </a:solidFill>
                <a:cs typeface="Calibri Bold"/>
              </a:rPr>
              <a:t>must</a:t>
            </a:r>
            <a:r>
              <a:rPr lang="en-CA" sz="2800" dirty="0">
                <a:solidFill>
                  <a:srgbClr val="000000"/>
                </a:solidFill>
                <a:cs typeface="Calibri"/>
              </a:rPr>
              <a:t> document their ability to collect and report the required data in “</a:t>
            </a:r>
            <a:r>
              <a:rPr lang="en-CA" sz="2800" dirty="0">
                <a:solidFill>
                  <a:srgbClr val="0000FF"/>
                </a:solidFill>
                <a:cs typeface="Calibri"/>
              </a:rPr>
              <a:t>Section E: Data Collection and Performance Measurement</a:t>
            </a:r>
            <a:r>
              <a:rPr lang="en-CA" sz="2800" dirty="0">
                <a:solidFill>
                  <a:srgbClr val="000000"/>
                </a:solidFill>
                <a:cs typeface="Calibri"/>
              </a:rPr>
              <a:t>” of your application. (p. 13)</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27</a:t>
            </a:fld>
            <a:endParaRPr lang="en-US" dirty="0"/>
          </a:p>
        </p:txBody>
      </p:sp>
    </p:spTree>
    <p:extLst>
      <p:ext uri="{BB962C8B-B14F-4D97-AF65-F5344CB8AC3E}">
        <p14:creationId xmlns:p14="http://schemas.microsoft.com/office/powerpoint/2010/main" val="40845391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0C8002-D786-47C0-8BC2-6015DDA5A728}"/>
              </a:ext>
            </a:extLst>
          </p:cNvPr>
          <p:cNvSpPr>
            <a:spLocks noGrp="1"/>
          </p:cNvSpPr>
          <p:nvPr>
            <p:ph type="title"/>
          </p:nvPr>
        </p:nvSpPr>
        <p:spPr>
          <a:xfrm>
            <a:off x="457200" y="136525"/>
            <a:ext cx="8229600" cy="1158875"/>
          </a:xfrm>
        </p:spPr>
        <p:txBody>
          <a:bodyPr/>
          <a:lstStyle/>
          <a:p>
            <a:r>
              <a:rPr lang="en-CA" sz="4000" b="1" dirty="0">
                <a:solidFill>
                  <a:srgbClr val="000000"/>
                </a:solidFill>
                <a:cs typeface="Calibri"/>
              </a:rPr>
              <a:t>Data Collection and Performance Measurement (2 of 4)</a:t>
            </a:r>
            <a:endParaRPr lang="en-US" sz="4000" dirty="0"/>
          </a:p>
        </p:txBody>
      </p:sp>
      <p:sp>
        <p:nvSpPr>
          <p:cNvPr id="6" name="Content Placeholder 5">
            <a:extLst>
              <a:ext uri="{FF2B5EF4-FFF2-40B4-BE49-F238E27FC236}">
                <a16:creationId xmlns:a16="http://schemas.microsoft.com/office/drawing/2014/main" id="{1FFC7A46-1B3E-4B88-9B2F-593051576C21}"/>
              </a:ext>
            </a:extLst>
          </p:cNvPr>
          <p:cNvSpPr>
            <a:spLocks noGrp="1"/>
          </p:cNvSpPr>
          <p:nvPr>
            <p:ph idx="1"/>
          </p:nvPr>
        </p:nvSpPr>
        <p:spPr/>
        <p:txBody>
          <a:bodyPr/>
          <a:lstStyle/>
          <a:p>
            <a:pPr marL="285750" indent="-285750">
              <a:lnSpc>
                <a:spcPts val="2760"/>
              </a:lnSpc>
              <a:buFont typeface="Arial" panose="020B0604020202020204" pitchFamily="34" charset="0"/>
              <a:buChar char="•"/>
            </a:pPr>
            <a:r>
              <a:rPr lang="en-CA" sz="2400" dirty="0">
                <a:solidFill>
                  <a:srgbClr val="000000"/>
                </a:solidFill>
                <a:cs typeface="Calibri"/>
              </a:rPr>
              <a:t>This information will be gathered using </a:t>
            </a:r>
            <a:r>
              <a:rPr lang="en-US" sz="2400" dirty="0"/>
              <a:t>SAMHSA’s Performance Accountability and Reporting System (SPARS); access will be provided upon award. </a:t>
            </a:r>
            <a:r>
              <a:rPr lang="en-CA" sz="2400" dirty="0">
                <a:solidFill>
                  <a:srgbClr val="000000"/>
                </a:solidFill>
                <a:cs typeface="Calibri"/>
              </a:rPr>
              <a:t> </a:t>
            </a:r>
          </a:p>
          <a:p>
            <a:pPr marL="285750" indent="-285750">
              <a:lnSpc>
                <a:spcPts val="2760"/>
              </a:lnSpc>
              <a:buFont typeface="Arial" panose="020B0604020202020204" pitchFamily="34" charset="0"/>
              <a:buChar char="•"/>
            </a:pPr>
            <a:r>
              <a:rPr lang="en-CA" sz="2400" dirty="0">
                <a:solidFill>
                  <a:srgbClr val="000000"/>
                </a:solidFill>
                <a:cs typeface="Calibri"/>
              </a:rPr>
              <a:t>An example of the type of data collection tool required can be found by using the link on page 13, along with instructions for completing it. </a:t>
            </a:r>
          </a:p>
          <a:p>
            <a:pPr marL="285750" indent="-285750">
              <a:lnSpc>
                <a:spcPts val="2760"/>
              </a:lnSpc>
              <a:buFont typeface="Arial" panose="020B0604020202020204" pitchFamily="34" charset="0"/>
              <a:buChar char="•"/>
            </a:pPr>
            <a:r>
              <a:rPr lang="en-US" sz="2400" dirty="0"/>
              <a:t>No more than </a:t>
            </a:r>
            <a:r>
              <a:rPr lang="en-US" sz="2400" b="1" dirty="0"/>
              <a:t>20 percent </a:t>
            </a:r>
            <a:r>
              <a:rPr lang="en-US" sz="2400" dirty="0"/>
              <a:t>of the total grant award for the budget period may be used for data collection, performance measurement, and performance assessment, e.g., activities required in Sections I-</a:t>
            </a:r>
            <a:r>
              <a:rPr lang="en-US" sz="2400" u="sng" dirty="0">
                <a:hlinkClick r:id="rId2" action="ppaction://hlinkfile"/>
              </a:rPr>
              <a:t>2.2</a:t>
            </a:r>
            <a:r>
              <a:rPr lang="en-US" sz="2400" dirty="0"/>
              <a:t> and </a:t>
            </a:r>
            <a:r>
              <a:rPr lang="en-US" sz="2400" u="sng" dirty="0">
                <a:hlinkClick r:id="rId3" action="ppaction://hlinkfile"/>
              </a:rPr>
              <a:t>2.3</a:t>
            </a:r>
            <a:r>
              <a:rPr lang="en-US" sz="2400" dirty="0"/>
              <a:t> above. </a:t>
            </a:r>
            <a:r>
              <a:rPr lang="en-CA" sz="2400" dirty="0">
                <a:solidFill>
                  <a:srgbClr val="000000"/>
                </a:solidFill>
                <a:cs typeface="Calibri"/>
              </a:rPr>
              <a:t>(pp. 13-14)</a:t>
            </a:r>
          </a:p>
          <a:p>
            <a:endParaRPr lang="en-US" sz="2400"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28</a:t>
            </a:fld>
            <a:endParaRPr lang="en-US" dirty="0"/>
          </a:p>
        </p:txBody>
      </p:sp>
    </p:spTree>
    <p:extLst>
      <p:ext uri="{BB962C8B-B14F-4D97-AF65-F5344CB8AC3E}">
        <p14:creationId xmlns:p14="http://schemas.microsoft.com/office/powerpoint/2010/main" val="37189843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21D80A-FD18-4499-838F-8DD24314B139}"/>
              </a:ext>
            </a:extLst>
          </p:cNvPr>
          <p:cNvSpPr>
            <a:spLocks noGrp="1"/>
          </p:cNvSpPr>
          <p:nvPr>
            <p:ph type="title"/>
          </p:nvPr>
        </p:nvSpPr>
        <p:spPr>
          <a:xfrm>
            <a:off x="457200" y="136525"/>
            <a:ext cx="8229600" cy="1158875"/>
          </a:xfrm>
        </p:spPr>
        <p:txBody>
          <a:bodyPr/>
          <a:lstStyle/>
          <a:p>
            <a:r>
              <a:rPr lang="en-CA" sz="4000" b="1" dirty="0">
                <a:solidFill>
                  <a:srgbClr val="000000"/>
                </a:solidFill>
                <a:cs typeface="Calibri"/>
              </a:rPr>
              <a:t>Data Collection and Performance Measurement (3 of 4)</a:t>
            </a:r>
            <a:endParaRPr lang="en-US" sz="4000" dirty="0"/>
          </a:p>
        </p:txBody>
      </p:sp>
      <p:sp>
        <p:nvSpPr>
          <p:cNvPr id="6" name="Content Placeholder 5">
            <a:extLst>
              <a:ext uri="{FF2B5EF4-FFF2-40B4-BE49-F238E27FC236}">
                <a16:creationId xmlns:a16="http://schemas.microsoft.com/office/drawing/2014/main" id="{39056D29-D7CB-4F58-96F3-61F8272BA08C}"/>
              </a:ext>
            </a:extLst>
          </p:cNvPr>
          <p:cNvSpPr>
            <a:spLocks noGrp="1"/>
          </p:cNvSpPr>
          <p:nvPr>
            <p:ph idx="1"/>
          </p:nvPr>
        </p:nvSpPr>
        <p:spPr>
          <a:xfrm>
            <a:off x="457200" y="1676400"/>
            <a:ext cx="8229600" cy="4449763"/>
          </a:xfrm>
        </p:spPr>
        <p:txBody>
          <a:bodyPr/>
          <a:lstStyle/>
          <a:p>
            <a:pPr marL="0" indent="0">
              <a:lnSpc>
                <a:spcPts val="3400"/>
              </a:lnSpc>
              <a:buNone/>
            </a:pPr>
            <a:r>
              <a:rPr lang="en-CA" sz="2400" b="1" dirty="0">
                <a:solidFill>
                  <a:srgbClr val="000000"/>
                </a:solidFill>
                <a:cs typeface="Calibri"/>
              </a:rPr>
              <a:t>Grantees will be required to report performance on the following performance measures:</a:t>
            </a:r>
          </a:p>
          <a:p>
            <a:pPr lvl="0">
              <a:buFont typeface="Arial" panose="020B0604020202020204" pitchFamily="34" charset="0"/>
              <a:buChar char="•"/>
            </a:pPr>
            <a:r>
              <a:rPr lang="en-US" sz="2000" dirty="0"/>
              <a:t>number of individuals served; </a:t>
            </a:r>
          </a:p>
          <a:p>
            <a:pPr lvl="0">
              <a:buFont typeface="Arial" panose="020B0604020202020204" pitchFamily="34" charset="0"/>
              <a:buChar char="•"/>
            </a:pPr>
            <a:r>
              <a:rPr lang="en-US" sz="2000" dirty="0"/>
              <a:t>abstinence from substance use; </a:t>
            </a:r>
          </a:p>
          <a:p>
            <a:pPr lvl="0">
              <a:buFont typeface="Arial" panose="020B0604020202020204" pitchFamily="34" charset="0"/>
              <a:buChar char="•"/>
            </a:pPr>
            <a:r>
              <a:rPr lang="en-US" sz="2000" dirty="0"/>
              <a:t>housing stability; </a:t>
            </a:r>
          </a:p>
          <a:p>
            <a:pPr lvl="0">
              <a:buFont typeface="Arial" panose="020B0604020202020204" pitchFamily="34" charset="0"/>
              <a:buChar char="•"/>
            </a:pPr>
            <a:r>
              <a:rPr lang="en-US" sz="2000" dirty="0"/>
              <a:t>employment status; </a:t>
            </a:r>
          </a:p>
          <a:p>
            <a:pPr lvl="0">
              <a:buFont typeface="Arial" panose="020B0604020202020204" pitchFamily="34" charset="0"/>
              <a:buChar char="•"/>
            </a:pPr>
            <a:r>
              <a:rPr lang="en-US" sz="2000" dirty="0"/>
              <a:t>social connectedness; </a:t>
            </a:r>
          </a:p>
          <a:p>
            <a:pPr lvl="0">
              <a:buFont typeface="Arial" panose="020B0604020202020204" pitchFamily="34" charset="0"/>
              <a:buChar char="•"/>
            </a:pPr>
            <a:r>
              <a:rPr lang="en-US" sz="2000" dirty="0"/>
              <a:t>access to treatment; </a:t>
            </a:r>
          </a:p>
          <a:p>
            <a:pPr lvl="0">
              <a:buFont typeface="Arial" panose="020B0604020202020204" pitchFamily="34" charset="0"/>
              <a:buChar char="•"/>
            </a:pPr>
            <a:r>
              <a:rPr lang="en-US" sz="2000" dirty="0"/>
              <a:t>retention in treatment; and </a:t>
            </a:r>
          </a:p>
          <a:p>
            <a:pPr lvl="0">
              <a:buFont typeface="Arial" panose="020B0604020202020204" pitchFamily="34" charset="0"/>
              <a:buChar char="•"/>
            </a:pPr>
            <a:r>
              <a:rPr lang="en-US" sz="2000" dirty="0"/>
              <a:t>criminal justice involvement. </a:t>
            </a:r>
            <a:r>
              <a:rPr lang="en-CA" sz="2000" dirty="0">
                <a:solidFill>
                  <a:srgbClr val="000000"/>
                </a:solidFill>
                <a:cs typeface="Calibri"/>
              </a:rPr>
              <a:t>(p. 13)</a:t>
            </a:r>
          </a:p>
          <a:p>
            <a:pPr>
              <a:lnSpc>
                <a:spcPts val="3400"/>
              </a:lnSpc>
            </a:pPr>
            <a:r>
              <a:rPr lang="en-US" sz="2000" dirty="0"/>
              <a:t>Recipients will be expected to collect and report data on the frequency and type of substance use 90 days prior to incarceration. </a:t>
            </a:r>
            <a:endParaRPr lang="en-CA" sz="2000" dirty="0">
              <a:solidFill>
                <a:srgbClr val="000000"/>
              </a:solidFill>
              <a:cs typeface="Calibri"/>
            </a:endParaRP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29</a:t>
            </a:fld>
            <a:endParaRPr lang="en-US" dirty="0"/>
          </a:p>
        </p:txBody>
      </p:sp>
    </p:spTree>
    <p:extLst>
      <p:ext uri="{BB962C8B-B14F-4D97-AF65-F5344CB8AC3E}">
        <p14:creationId xmlns:p14="http://schemas.microsoft.com/office/powerpoint/2010/main" val="1796938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914400"/>
            <a:ext cx="8229600" cy="152400"/>
          </a:xfrm>
        </p:spPr>
        <p:txBody>
          <a:bodyPr/>
          <a:lstStyle/>
          <a:p>
            <a:pPr eaLnBrk="1" hangingPunct="1"/>
            <a:r>
              <a:rPr lang="en-CA" b="1" dirty="0">
                <a:solidFill>
                  <a:srgbClr val="000000"/>
                </a:solidFill>
                <a:cs typeface="Calibri"/>
              </a:rPr>
              <a:t>Presentation Outline</a:t>
            </a:r>
            <a:br>
              <a:rPr lang="en-US" b="1" dirty="0"/>
            </a:br>
            <a:endParaRPr lang="en-US" dirty="0"/>
          </a:p>
        </p:txBody>
      </p:sp>
      <p:sp>
        <p:nvSpPr>
          <p:cNvPr id="4" name="Content Placeholder 3">
            <a:extLst>
              <a:ext uri="{FF2B5EF4-FFF2-40B4-BE49-F238E27FC236}">
                <a16:creationId xmlns:a16="http://schemas.microsoft.com/office/drawing/2014/main" id="{20610402-305B-4B9F-A964-8E0A9F49417F}"/>
              </a:ext>
            </a:extLst>
          </p:cNvPr>
          <p:cNvSpPr>
            <a:spLocks noGrp="1"/>
          </p:cNvSpPr>
          <p:nvPr>
            <p:ph idx="1"/>
          </p:nvPr>
        </p:nvSpPr>
        <p:spPr/>
        <p:txBody>
          <a:bodyPr/>
          <a:lstStyle/>
          <a:p>
            <a:pPr marL="457200" indent="-457200">
              <a:buFont typeface="Arial" panose="020B0604020202020204" pitchFamily="34" charset="0"/>
              <a:buChar char="•"/>
            </a:pPr>
            <a:r>
              <a:rPr lang="en-CA" dirty="0">
                <a:solidFill>
                  <a:srgbClr val="000000"/>
                </a:solidFill>
                <a:cs typeface="Calibri"/>
              </a:rPr>
              <a:t>Overview of SAMHSA/CSAT FY2018 </a:t>
            </a:r>
            <a:r>
              <a:rPr lang="en-US" dirty="0"/>
              <a:t>Offender Reentry Program </a:t>
            </a:r>
            <a:r>
              <a:rPr lang="en-CA" dirty="0">
                <a:solidFill>
                  <a:srgbClr val="000000"/>
                </a:solidFill>
                <a:cs typeface="Calibri"/>
              </a:rPr>
              <a:t>Funding Opportunity Announcement (FOA) - TI-18-003</a:t>
            </a:r>
          </a:p>
          <a:p>
            <a:pPr>
              <a:lnSpc>
                <a:spcPts val="3680"/>
              </a:lnSpc>
            </a:pPr>
            <a:endParaRPr lang="en-CA" sz="2800" dirty="0">
              <a:solidFill>
                <a:srgbClr val="000000"/>
              </a:solidFill>
              <a:cs typeface="Calibri"/>
            </a:endParaRPr>
          </a:p>
          <a:p>
            <a:pPr marL="457200" indent="-457200">
              <a:lnSpc>
                <a:spcPts val="3680"/>
              </a:lnSpc>
              <a:buFont typeface="Arial" panose="020B0604020202020204" pitchFamily="34" charset="0"/>
              <a:buChar char="•"/>
            </a:pPr>
            <a:r>
              <a:rPr lang="en-CA" dirty="0">
                <a:solidFill>
                  <a:srgbClr val="000000"/>
                </a:solidFill>
                <a:cs typeface="Calibri"/>
              </a:rPr>
              <a:t>Questions and Answers</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a:t>
            </a:fld>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607D162-1C51-4CE9-8AE8-462F45A970D3}"/>
              </a:ext>
            </a:extLst>
          </p:cNvPr>
          <p:cNvSpPr>
            <a:spLocks noGrp="1"/>
          </p:cNvSpPr>
          <p:nvPr>
            <p:ph type="title"/>
          </p:nvPr>
        </p:nvSpPr>
        <p:spPr>
          <a:xfrm>
            <a:off x="457200" y="136525"/>
            <a:ext cx="8229600" cy="1158875"/>
          </a:xfrm>
        </p:spPr>
        <p:txBody>
          <a:bodyPr/>
          <a:lstStyle/>
          <a:p>
            <a:r>
              <a:rPr lang="en-CA" sz="4000" b="1" dirty="0">
                <a:solidFill>
                  <a:srgbClr val="000000"/>
                </a:solidFill>
                <a:cs typeface="Calibri"/>
              </a:rPr>
              <a:t>Data Collection and Performance Measurement (4 of 4)</a:t>
            </a:r>
            <a:endParaRPr lang="en-US" sz="4000" dirty="0"/>
          </a:p>
        </p:txBody>
      </p:sp>
      <p:sp>
        <p:nvSpPr>
          <p:cNvPr id="6" name="Content Placeholder 5">
            <a:extLst>
              <a:ext uri="{FF2B5EF4-FFF2-40B4-BE49-F238E27FC236}">
                <a16:creationId xmlns:a16="http://schemas.microsoft.com/office/drawing/2014/main" id="{0D35C1F9-894A-4EBB-B61B-CEB14C159581}"/>
              </a:ext>
            </a:extLst>
          </p:cNvPr>
          <p:cNvSpPr>
            <a:spLocks noGrp="1"/>
          </p:cNvSpPr>
          <p:nvPr>
            <p:ph idx="1"/>
          </p:nvPr>
        </p:nvSpPr>
        <p:spPr/>
        <p:txBody>
          <a:bodyPr/>
          <a:lstStyle/>
          <a:p>
            <a:pPr>
              <a:lnSpc>
                <a:spcPts val="2760"/>
              </a:lnSpc>
            </a:pPr>
            <a:r>
              <a:rPr lang="en-CA" sz="2800" dirty="0">
                <a:solidFill>
                  <a:srgbClr val="000000"/>
                </a:solidFill>
                <a:cs typeface="Calibri"/>
              </a:rPr>
              <a:t>Grantees are expected to:</a:t>
            </a:r>
          </a:p>
          <a:p>
            <a:pPr marL="914400" lvl="1" indent="-457200">
              <a:lnSpc>
                <a:spcPts val="2760"/>
              </a:lnSpc>
            </a:pPr>
            <a:r>
              <a:rPr lang="en-CA" dirty="0">
                <a:solidFill>
                  <a:srgbClr val="000000"/>
                </a:solidFill>
                <a:cs typeface="Calibri"/>
              </a:rPr>
              <a:t>Collect data via face-to-face interviews using the GPRA tool at three data collection points; intake to services, six months post intake, and at discharge.</a:t>
            </a:r>
          </a:p>
          <a:p>
            <a:pPr marL="914400" lvl="1" indent="-457200">
              <a:lnSpc>
                <a:spcPts val="2760"/>
              </a:lnSpc>
            </a:pPr>
            <a:r>
              <a:rPr lang="en-CA" dirty="0">
                <a:solidFill>
                  <a:srgbClr val="000000"/>
                </a:solidFill>
                <a:cs typeface="Calibri"/>
              </a:rPr>
              <a:t>Achieve a 6-month follow-up rate of 80%.</a:t>
            </a:r>
          </a:p>
          <a:p>
            <a:pPr marL="914400" lvl="1" indent="-457200">
              <a:lnSpc>
                <a:spcPts val="2760"/>
              </a:lnSpc>
            </a:pPr>
            <a:r>
              <a:rPr lang="en-CA" dirty="0">
                <a:solidFill>
                  <a:srgbClr val="000000"/>
                </a:solidFill>
                <a:cs typeface="Calibri"/>
              </a:rPr>
              <a:t>Submit all data via the data collection tool.</a:t>
            </a:r>
          </a:p>
          <a:p>
            <a:pPr>
              <a:lnSpc>
                <a:spcPts val="2760"/>
              </a:lnSpc>
            </a:pPr>
            <a:r>
              <a:rPr lang="en-CA" sz="2800" dirty="0">
                <a:solidFill>
                  <a:srgbClr val="000000"/>
                </a:solidFill>
                <a:cs typeface="Calibri"/>
              </a:rPr>
              <a:t>Grantees will be provided training and technical assistance on the GPRA tool and the data collection. (p. 13)</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30</a:t>
            </a:fld>
            <a:endParaRPr lang="en-US" dirty="0"/>
          </a:p>
        </p:txBody>
      </p:sp>
    </p:spTree>
    <p:extLst>
      <p:ext uri="{BB962C8B-B14F-4D97-AF65-F5344CB8AC3E}">
        <p14:creationId xmlns:p14="http://schemas.microsoft.com/office/powerpoint/2010/main" val="12792883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E58E57C-1097-48FB-A5EE-1CE478B9946B}"/>
              </a:ext>
            </a:extLst>
          </p:cNvPr>
          <p:cNvSpPr>
            <a:spLocks noGrp="1"/>
          </p:cNvSpPr>
          <p:nvPr>
            <p:ph type="title"/>
          </p:nvPr>
        </p:nvSpPr>
        <p:spPr/>
        <p:txBody>
          <a:bodyPr/>
          <a:lstStyle/>
          <a:p>
            <a:r>
              <a:rPr lang="en-CA" b="1" dirty="0">
                <a:solidFill>
                  <a:srgbClr val="000000"/>
                </a:solidFill>
                <a:cs typeface="Calibri"/>
              </a:rPr>
              <a:t>Performance Assessment</a:t>
            </a:r>
            <a:endParaRPr lang="en-US" dirty="0"/>
          </a:p>
        </p:txBody>
      </p:sp>
      <p:sp>
        <p:nvSpPr>
          <p:cNvPr id="6" name="Content Placeholder 5">
            <a:extLst>
              <a:ext uri="{FF2B5EF4-FFF2-40B4-BE49-F238E27FC236}">
                <a16:creationId xmlns:a16="http://schemas.microsoft.com/office/drawing/2014/main" id="{CA551CAC-B8B6-431E-9BE8-494D92080E92}"/>
              </a:ext>
            </a:extLst>
          </p:cNvPr>
          <p:cNvSpPr>
            <a:spLocks noGrp="1"/>
          </p:cNvSpPr>
          <p:nvPr>
            <p:ph idx="1"/>
          </p:nvPr>
        </p:nvSpPr>
        <p:spPr/>
        <p:txBody>
          <a:bodyPr/>
          <a:lstStyle/>
          <a:p>
            <a:pPr marL="457200" indent="-457200">
              <a:lnSpc>
                <a:spcPts val="3220"/>
              </a:lnSpc>
              <a:buFont typeface="Arial" panose="020B0604020202020204" pitchFamily="34" charset="0"/>
              <a:buChar char="•"/>
            </a:pPr>
            <a:r>
              <a:rPr lang="en-US" sz="2400" dirty="0"/>
              <a:t>Recipients must periodically review the performance data they report to SAMHSA, assess their progress, and use this information to improve the management of their grant project.  Recipients are also required to report on their progress addressing the goals and objectives identified in their application.</a:t>
            </a:r>
            <a:endParaRPr lang="en-CA" sz="2400" dirty="0">
              <a:solidFill>
                <a:srgbClr val="000000"/>
              </a:solidFill>
              <a:cs typeface="Calibri"/>
            </a:endParaRPr>
          </a:p>
          <a:p>
            <a:pPr marL="457200" indent="-457200">
              <a:lnSpc>
                <a:spcPts val="3220"/>
              </a:lnSpc>
              <a:buFont typeface="Arial" panose="020B0604020202020204" pitchFamily="34" charset="0"/>
              <a:buChar char="•"/>
            </a:pPr>
            <a:r>
              <a:rPr lang="en-US" sz="2400" dirty="0"/>
              <a:t>Recipients will be required to submit an annual report on the progress achieved, barriers encountered, and efforts to overcome these barriers. </a:t>
            </a:r>
            <a:r>
              <a:rPr lang="en-CA" sz="2400" dirty="0">
                <a:cs typeface="Calibri"/>
              </a:rPr>
              <a:t>(p.14)</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31</a:t>
            </a:fld>
            <a:endParaRPr lang="en-US" dirty="0"/>
          </a:p>
        </p:txBody>
      </p:sp>
    </p:spTree>
    <p:extLst>
      <p:ext uri="{BB962C8B-B14F-4D97-AF65-F5344CB8AC3E}">
        <p14:creationId xmlns:p14="http://schemas.microsoft.com/office/powerpoint/2010/main" val="27860563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50027D-E3E6-4465-BB89-BF6F969A91FE}"/>
              </a:ext>
            </a:extLst>
          </p:cNvPr>
          <p:cNvSpPr>
            <a:spLocks noGrp="1"/>
          </p:cNvSpPr>
          <p:nvPr>
            <p:ph type="title"/>
          </p:nvPr>
        </p:nvSpPr>
        <p:spPr/>
        <p:txBody>
          <a:bodyPr/>
          <a:lstStyle/>
          <a:p>
            <a:r>
              <a:rPr lang="en-CA" b="1" dirty="0">
                <a:solidFill>
                  <a:srgbClr val="000000"/>
                </a:solidFill>
                <a:cs typeface="Calibri"/>
              </a:rPr>
              <a:t>Application Review Information</a:t>
            </a:r>
            <a:endParaRPr lang="en-US" dirty="0"/>
          </a:p>
        </p:txBody>
      </p:sp>
      <p:sp>
        <p:nvSpPr>
          <p:cNvPr id="6" name="Content Placeholder 5">
            <a:extLst>
              <a:ext uri="{FF2B5EF4-FFF2-40B4-BE49-F238E27FC236}">
                <a16:creationId xmlns:a16="http://schemas.microsoft.com/office/drawing/2014/main" id="{85D7103A-370C-4209-98F9-C02BDC04FF0F}"/>
              </a:ext>
            </a:extLst>
          </p:cNvPr>
          <p:cNvSpPr>
            <a:spLocks noGrp="1"/>
          </p:cNvSpPr>
          <p:nvPr>
            <p:ph idx="1"/>
          </p:nvPr>
        </p:nvSpPr>
        <p:spPr/>
        <p:txBody>
          <a:bodyPr/>
          <a:lstStyle/>
          <a:p>
            <a:pPr marL="0" indent="0">
              <a:lnSpc>
                <a:spcPts val="3680"/>
              </a:lnSpc>
              <a:buNone/>
            </a:pPr>
            <a:r>
              <a:rPr lang="en-CA" dirty="0">
                <a:solidFill>
                  <a:srgbClr val="000000"/>
                </a:solidFill>
                <a:cs typeface="Calibri"/>
              </a:rPr>
              <a:t>Evaluation Criteria:</a:t>
            </a:r>
          </a:p>
          <a:p>
            <a:pPr marL="457200" indent="-457200">
              <a:lnSpc>
                <a:spcPts val="3680"/>
              </a:lnSpc>
              <a:buFont typeface="Arial" panose="020B0604020202020204" pitchFamily="34" charset="0"/>
              <a:buChar char="•"/>
            </a:pPr>
            <a:r>
              <a:rPr lang="en-CA" sz="2800" dirty="0">
                <a:solidFill>
                  <a:srgbClr val="000000"/>
                </a:solidFill>
                <a:cs typeface="Calibri"/>
              </a:rPr>
              <a:t>The Project Narrative describes what you intend to do with your project and includes the Evaluation Criteria in Sections A-E (pp. 22-24).</a:t>
            </a:r>
          </a:p>
          <a:p>
            <a:pPr marL="457200" indent="-457200">
              <a:lnSpc>
                <a:spcPts val="3680"/>
              </a:lnSpc>
              <a:buFont typeface="Arial" panose="020B0604020202020204" pitchFamily="34" charset="0"/>
              <a:buChar char="•"/>
            </a:pPr>
            <a:r>
              <a:rPr lang="en-CA" sz="2800" dirty="0">
                <a:solidFill>
                  <a:srgbClr val="000000"/>
                </a:solidFill>
                <a:cs typeface="Calibri"/>
              </a:rPr>
              <a:t>Your application will be reviewed and scored according to the </a:t>
            </a:r>
            <a:r>
              <a:rPr lang="en-CA" sz="2800" u="sng" dirty="0">
                <a:solidFill>
                  <a:srgbClr val="000000"/>
                </a:solidFill>
                <a:cs typeface="Calibri"/>
              </a:rPr>
              <a:t>quality</a:t>
            </a:r>
            <a:r>
              <a:rPr lang="en-CA" sz="2800" dirty="0">
                <a:solidFill>
                  <a:srgbClr val="000000"/>
                </a:solidFill>
                <a:cs typeface="Calibri"/>
              </a:rPr>
              <a:t> of your response to the requirements in Sections A-E. (p. 22)</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32</a:t>
            </a:fld>
            <a:endParaRPr lang="en-US" dirty="0"/>
          </a:p>
        </p:txBody>
      </p:sp>
    </p:spTree>
    <p:extLst>
      <p:ext uri="{BB962C8B-B14F-4D97-AF65-F5344CB8AC3E}">
        <p14:creationId xmlns:p14="http://schemas.microsoft.com/office/powerpoint/2010/main" val="3456496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555AF3-D971-4252-81F0-332CBB351786}"/>
              </a:ext>
            </a:extLst>
          </p:cNvPr>
          <p:cNvSpPr>
            <a:spLocks noGrp="1"/>
          </p:cNvSpPr>
          <p:nvPr>
            <p:ph type="title"/>
          </p:nvPr>
        </p:nvSpPr>
        <p:spPr/>
        <p:txBody>
          <a:bodyPr/>
          <a:lstStyle/>
          <a:p>
            <a:r>
              <a:rPr lang="en-CA" b="1" dirty="0">
                <a:solidFill>
                  <a:srgbClr val="000000"/>
                </a:solidFill>
                <a:cs typeface="Calibri"/>
              </a:rPr>
              <a:t>Submission Dates and Times</a:t>
            </a:r>
            <a:endParaRPr lang="en-US" dirty="0"/>
          </a:p>
        </p:txBody>
      </p:sp>
      <p:sp>
        <p:nvSpPr>
          <p:cNvPr id="6" name="Content Placeholder 5">
            <a:extLst>
              <a:ext uri="{FF2B5EF4-FFF2-40B4-BE49-F238E27FC236}">
                <a16:creationId xmlns:a16="http://schemas.microsoft.com/office/drawing/2014/main" id="{EC04313A-D4B5-4FC6-9D25-5EDC66B516DB}"/>
              </a:ext>
            </a:extLst>
          </p:cNvPr>
          <p:cNvSpPr>
            <a:spLocks noGrp="1"/>
          </p:cNvSpPr>
          <p:nvPr>
            <p:ph idx="1"/>
          </p:nvPr>
        </p:nvSpPr>
        <p:spPr/>
        <p:txBody>
          <a:bodyPr/>
          <a:lstStyle/>
          <a:p>
            <a:pPr>
              <a:lnSpc>
                <a:spcPts val="2760"/>
              </a:lnSpc>
              <a:buFont typeface="Arial" panose="020B0604020202020204" pitchFamily="34" charset="0"/>
              <a:buChar char="•"/>
            </a:pPr>
            <a:r>
              <a:rPr lang="en-CA" sz="2000" dirty="0">
                <a:solidFill>
                  <a:srgbClr val="000000"/>
                </a:solidFill>
                <a:cs typeface="Calibri"/>
              </a:rPr>
              <a:t>Applications are due by </a:t>
            </a:r>
            <a:r>
              <a:rPr lang="en-US" sz="2000" b="1" dirty="0"/>
              <a:t>11:59 PM</a:t>
            </a:r>
            <a:r>
              <a:rPr lang="en-US" sz="2000" dirty="0"/>
              <a:t> (Eastern Time) on </a:t>
            </a:r>
            <a:r>
              <a:rPr lang="en-US" sz="2000" b="1" dirty="0"/>
              <a:t>January</a:t>
            </a:r>
            <a:r>
              <a:rPr lang="en-CA" sz="2000" b="1" dirty="0">
                <a:solidFill>
                  <a:srgbClr val="000000"/>
                </a:solidFill>
                <a:cs typeface="Calibri"/>
              </a:rPr>
              <a:t> 26</a:t>
            </a:r>
            <a:r>
              <a:rPr lang="en-CA" sz="2000" b="1" dirty="0">
                <a:solidFill>
                  <a:srgbClr val="000000"/>
                </a:solidFill>
                <a:cs typeface="Calibri Bold"/>
              </a:rPr>
              <a:t>, 2018. </a:t>
            </a:r>
          </a:p>
          <a:p>
            <a:pPr>
              <a:lnSpc>
                <a:spcPts val="2760"/>
              </a:lnSpc>
              <a:buFont typeface="Arial" panose="020B0604020202020204" pitchFamily="34" charset="0"/>
              <a:buChar char="•"/>
            </a:pPr>
            <a:r>
              <a:rPr lang="en-US" sz="2000" b="1" dirty="0"/>
              <a:t>All applicants must register with NIH’s </a:t>
            </a:r>
            <a:r>
              <a:rPr lang="en-US" sz="2000" b="1" dirty="0" err="1"/>
              <a:t>eRA</a:t>
            </a:r>
            <a:r>
              <a:rPr lang="en-US" sz="2000" b="1" dirty="0"/>
              <a:t> Commons in order to submit an application.  </a:t>
            </a:r>
            <a:r>
              <a:rPr lang="en-US" sz="2000" dirty="0"/>
              <a:t>This process takes up to six weeks.  If you believe you are interested in applying for this opportunity, you MUST start the registration process immediately.  Do not wait to start this process.  </a:t>
            </a:r>
            <a:r>
              <a:rPr lang="en-US" sz="2000" u="sng" dirty="0"/>
              <a:t>If your organization is not registered and you do not have an active </a:t>
            </a:r>
            <a:r>
              <a:rPr lang="en-US" sz="2000" u="sng" dirty="0" err="1"/>
              <a:t>eRA</a:t>
            </a:r>
            <a:r>
              <a:rPr lang="en-US" sz="2000" u="sng" dirty="0"/>
              <a:t> Commons PI account by the deadline, the application will not be accepted. </a:t>
            </a:r>
            <a:r>
              <a:rPr lang="en-US" sz="2000" dirty="0"/>
              <a:t> No exceptions will be made. (p. 20)</a:t>
            </a:r>
          </a:p>
          <a:p>
            <a:pPr>
              <a:lnSpc>
                <a:spcPts val="2760"/>
              </a:lnSpc>
              <a:buFont typeface="Arial" panose="020B0604020202020204" pitchFamily="34" charset="0"/>
              <a:buChar char="•"/>
            </a:pPr>
            <a:r>
              <a:rPr lang="en-US" sz="2000" dirty="0"/>
              <a:t>Applicants also must register with the System for Award Management (SAM) and Grants.gov.  (p. 20)</a:t>
            </a:r>
          </a:p>
          <a:p>
            <a:pPr>
              <a:lnSpc>
                <a:spcPts val="2760"/>
              </a:lnSpc>
              <a:buFont typeface="Arial" panose="020B0604020202020204" pitchFamily="34" charset="0"/>
              <a:buChar char="•"/>
            </a:pPr>
            <a:r>
              <a:rPr lang="en-US" sz="2000" dirty="0"/>
              <a:t>Applicants must have a DUNS number. (p. 27)</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33</a:t>
            </a:fld>
            <a:endParaRPr lang="en-US" dirty="0"/>
          </a:p>
        </p:txBody>
      </p:sp>
    </p:spTree>
    <p:extLst>
      <p:ext uri="{BB962C8B-B14F-4D97-AF65-F5344CB8AC3E}">
        <p14:creationId xmlns:p14="http://schemas.microsoft.com/office/powerpoint/2010/main" val="3441328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9211DA-8588-409F-BB7F-C86C2B98F4A9}"/>
              </a:ext>
            </a:extLst>
          </p:cNvPr>
          <p:cNvSpPr>
            <a:spLocks noGrp="1"/>
          </p:cNvSpPr>
          <p:nvPr>
            <p:ph type="title"/>
          </p:nvPr>
        </p:nvSpPr>
        <p:spPr/>
        <p:txBody>
          <a:bodyPr/>
          <a:lstStyle/>
          <a:p>
            <a:r>
              <a:rPr lang="en-CA" b="1" dirty="0">
                <a:solidFill>
                  <a:srgbClr val="000000"/>
                </a:solidFill>
                <a:cs typeface="Calibri"/>
              </a:rPr>
              <a:t>Final Points</a:t>
            </a:r>
            <a:endParaRPr lang="en-US" dirty="0"/>
          </a:p>
        </p:txBody>
      </p:sp>
      <p:sp>
        <p:nvSpPr>
          <p:cNvPr id="6" name="Content Placeholder 5">
            <a:extLst>
              <a:ext uri="{FF2B5EF4-FFF2-40B4-BE49-F238E27FC236}">
                <a16:creationId xmlns:a16="http://schemas.microsoft.com/office/drawing/2014/main" id="{5EAF2F00-911D-49F6-8495-141A612DEB7E}"/>
              </a:ext>
            </a:extLst>
          </p:cNvPr>
          <p:cNvSpPr>
            <a:spLocks noGrp="1"/>
          </p:cNvSpPr>
          <p:nvPr>
            <p:ph idx="1"/>
          </p:nvPr>
        </p:nvSpPr>
        <p:spPr>
          <a:xfrm>
            <a:off x="457200" y="1828800"/>
            <a:ext cx="8136904" cy="4297363"/>
          </a:xfrm>
        </p:spPr>
        <p:txBody>
          <a:bodyPr/>
          <a:lstStyle/>
          <a:p>
            <a:pPr marL="457200" indent="-457200">
              <a:lnSpc>
                <a:spcPts val="3680"/>
              </a:lnSpc>
              <a:buFont typeface="Arial" panose="020B0604020202020204" pitchFamily="34" charset="0"/>
              <a:buChar char="•"/>
            </a:pPr>
            <a:r>
              <a:rPr lang="en-CA" u="sng" dirty="0">
                <a:solidFill>
                  <a:srgbClr val="000000"/>
                </a:solidFill>
                <a:cs typeface="Calibri"/>
              </a:rPr>
              <a:t>Read</a:t>
            </a:r>
            <a:r>
              <a:rPr lang="en-CA" dirty="0">
                <a:solidFill>
                  <a:srgbClr val="000000"/>
                </a:solidFill>
                <a:cs typeface="Calibri"/>
              </a:rPr>
              <a:t> the FOA</a:t>
            </a:r>
          </a:p>
          <a:p>
            <a:pPr marL="457200" indent="-457200">
              <a:lnSpc>
                <a:spcPts val="3680"/>
              </a:lnSpc>
              <a:buFont typeface="Arial" panose="020B0604020202020204" pitchFamily="34" charset="0"/>
              <a:buChar char="•"/>
            </a:pPr>
            <a:r>
              <a:rPr lang="en-CA" u="sng" dirty="0">
                <a:solidFill>
                  <a:srgbClr val="000000"/>
                </a:solidFill>
                <a:cs typeface="Calibri"/>
              </a:rPr>
              <a:t>Understand</a:t>
            </a:r>
            <a:r>
              <a:rPr lang="en-CA" dirty="0">
                <a:solidFill>
                  <a:srgbClr val="000000"/>
                </a:solidFill>
                <a:cs typeface="Calibri"/>
              </a:rPr>
              <a:t> the FOA – seek assistance if needed.</a:t>
            </a:r>
          </a:p>
          <a:p>
            <a:pPr marL="457200" indent="-457200">
              <a:lnSpc>
                <a:spcPts val="3680"/>
              </a:lnSpc>
              <a:buFont typeface="Arial" panose="020B0604020202020204" pitchFamily="34" charset="0"/>
              <a:buChar char="•"/>
            </a:pPr>
            <a:r>
              <a:rPr lang="en-CA" u="sng" dirty="0">
                <a:solidFill>
                  <a:srgbClr val="000000"/>
                </a:solidFill>
                <a:cs typeface="Calibri"/>
              </a:rPr>
              <a:t>Reread</a:t>
            </a:r>
            <a:r>
              <a:rPr lang="en-CA" dirty="0">
                <a:solidFill>
                  <a:srgbClr val="000000"/>
                </a:solidFill>
                <a:cs typeface="Calibri"/>
              </a:rPr>
              <a:t> the FOA very carefully and respond to each requirement directly and fully.</a:t>
            </a:r>
          </a:p>
          <a:p>
            <a:pPr marL="457200" indent="-457200">
              <a:lnSpc>
                <a:spcPts val="3680"/>
              </a:lnSpc>
              <a:buFont typeface="Arial" panose="020B0604020202020204" pitchFamily="34" charset="0"/>
              <a:buChar char="•"/>
            </a:pPr>
            <a:r>
              <a:rPr lang="en-CA" u="sng" dirty="0">
                <a:solidFill>
                  <a:srgbClr val="000000"/>
                </a:solidFill>
                <a:cs typeface="Calibri"/>
              </a:rPr>
              <a:t>Use appropriate forms as outlined </a:t>
            </a:r>
            <a:r>
              <a:rPr lang="en-CA" dirty="0">
                <a:solidFill>
                  <a:srgbClr val="000000"/>
                </a:solidFill>
                <a:cs typeface="Calibri"/>
              </a:rPr>
              <a:t>in the FOA and available on the SAMHSA website.</a:t>
            </a:r>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34</a:t>
            </a:fld>
            <a:endParaRPr lang="en-US" dirty="0"/>
          </a:p>
        </p:txBody>
      </p:sp>
    </p:spTree>
    <p:extLst>
      <p:ext uri="{BB962C8B-B14F-4D97-AF65-F5344CB8AC3E}">
        <p14:creationId xmlns:p14="http://schemas.microsoft.com/office/powerpoint/2010/main" val="15972557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A9E9A2B-2050-438E-93D6-3AF11D5F93BF}"/>
              </a:ext>
            </a:extLst>
          </p:cNvPr>
          <p:cNvSpPr>
            <a:spLocks noGrp="1"/>
          </p:cNvSpPr>
          <p:nvPr>
            <p:ph type="title"/>
          </p:nvPr>
        </p:nvSpPr>
        <p:spPr/>
        <p:txBody>
          <a:bodyPr/>
          <a:lstStyle/>
          <a:p>
            <a:r>
              <a:rPr lang="en-US" b="1" dirty="0"/>
              <a:t>AGENCY CONTACTS</a:t>
            </a:r>
            <a:endParaRPr lang="en-US" dirty="0"/>
          </a:p>
        </p:txBody>
      </p:sp>
      <p:sp>
        <p:nvSpPr>
          <p:cNvPr id="6" name="Content Placeholder 5">
            <a:extLst>
              <a:ext uri="{FF2B5EF4-FFF2-40B4-BE49-F238E27FC236}">
                <a16:creationId xmlns:a16="http://schemas.microsoft.com/office/drawing/2014/main" id="{29766024-0DE2-4C4E-B507-516B303DA17F}"/>
              </a:ext>
            </a:extLst>
          </p:cNvPr>
          <p:cNvSpPr>
            <a:spLocks noGrp="1"/>
          </p:cNvSpPr>
          <p:nvPr>
            <p:ph idx="1"/>
          </p:nvPr>
        </p:nvSpPr>
        <p:spPr/>
        <p:txBody>
          <a:bodyPr/>
          <a:lstStyle/>
          <a:p>
            <a:pPr marL="0" indent="0">
              <a:spcBef>
                <a:spcPts val="200"/>
              </a:spcBef>
              <a:buNone/>
            </a:pPr>
            <a:r>
              <a:rPr lang="en-US" sz="2000" b="1" dirty="0"/>
              <a:t>For questions about program issues contact: </a:t>
            </a:r>
          </a:p>
          <a:p>
            <a:pPr marL="0" indent="0">
              <a:spcBef>
                <a:spcPts val="200"/>
              </a:spcBef>
              <a:buNone/>
            </a:pPr>
            <a:r>
              <a:rPr lang="en-US" sz="2000" b="1" dirty="0"/>
              <a:t>Jon D. Berg</a:t>
            </a:r>
            <a:endParaRPr lang="en-US" sz="2000" dirty="0"/>
          </a:p>
          <a:p>
            <a:pPr marL="0" indent="0">
              <a:spcBef>
                <a:spcPts val="200"/>
              </a:spcBef>
              <a:buNone/>
            </a:pPr>
            <a:r>
              <a:rPr lang="en-US" sz="2000" dirty="0"/>
              <a:t>Center for Substance Abuse Treatment, Division of Service Improvement</a:t>
            </a:r>
          </a:p>
          <a:p>
            <a:pPr marL="0" indent="0">
              <a:spcBef>
                <a:spcPts val="200"/>
              </a:spcBef>
              <a:buNone/>
            </a:pPr>
            <a:r>
              <a:rPr lang="en-US" sz="2000" dirty="0"/>
              <a:t>Substance Abuse and Mental Health Services Administration</a:t>
            </a:r>
          </a:p>
          <a:p>
            <a:pPr marL="0" indent="0">
              <a:spcBef>
                <a:spcPts val="200"/>
              </a:spcBef>
              <a:buNone/>
            </a:pPr>
            <a:r>
              <a:rPr lang="en-US" sz="2000" dirty="0"/>
              <a:t>(240) 276-1609</a:t>
            </a:r>
          </a:p>
          <a:p>
            <a:pPr marL="0" indent="0">
              <a:spcBef>
                <a:spcPts val="200"/>
              </a:spcBef>
              <a:buNone/>
            </a:pPr>
            <a:r>
              <a:rPr lang="en-US" sz="2000" u="sng" dirty="0">
                <a:hlinkClick r:id="rId2"/>
              </a:rPr>
              <a:t>jon.berg@samhsa.hhs.gov</a:t>
            </a:r>
            <a:endParaRPr lang="en-US" sz="2000" dirty="0"/>
          </a:p>
          <a:p>
            <a:pPr marL="0" indent="0">
              <a:buNone/>
            </a:pPr>
            <a:r>
              <a:rPr lang="en-US" sz="2000" dirty="0"/>
              <a:t> </a:t>
            </a:r>
          </a:p>
          <a:p>
            <a:pPr marL="0" indent="0">
              <a:spcBef>
                <a:spcPts val="200"/>
              </a:spcBef>
              <a:buNone/>
            </a:pPr>
            <a:r>
              <a:rPr lang="en-US" sz="2000" b="1" dirty="0"/>
              <a:t>For questions on grants management and budget issues contact: </a:t>
            </a:r>
          </a:p>
          <a:p>
            <a:pPr marL="0" indent="0">
              <a:spcBef>
                <a:spcPts val="200"/>
              </a:spcBef>
              <a:buNone/>
            </a:pPr>
            <a:r>
              <a:rPr lang="en-US" sz="2000" b="1" dirty="0"/>
              <a:t>Eileen Bermudez</a:t>
            </a:r>
            <a:br>
              <a:rPr lang="en-US" sz="2000" dirty="0"/>
            </a:br>
            <a:r>
              <a:rPr lang="en-US" sz="2000" dirty="0"/>
              <a:t>Office of Financial Resources, Division of Grants Management</a:t>
            </a:r>
            <a:br>
              <a:rPr lang="en-US" sz="2000" dirty="0"/>
            </a:br>
            <a:r>
              <a:rPr lang="en-US" sz="2000" dirty="0"/>
              <a:t>Substance Abuse and Mental Health Services Administration </a:t>
            </a:r>
            <a:br>
              <a:rPr lang="en-US" sz="2000" dirty="0"/>
            </a:br>
            <a:r>
              <a:rPr lang="en-US" sz="2000" dirty="0"/>
              <a:t>(240) 276-1412</a:t>
            </a:r>
            <a:br>
              <a:rPr lang="en-US" sz="2000" dirty="0"/>
            </a:br>
            <a:r>
              <a:rPr lang="en-US" sz="2000" u="sng" dirty="0">
                <a:hlinkClick r:id="rId3"/>
              </a:rPr>
              <a:t>FOACSAT@samhsa.hhs.gov</a:t>
            </a:r>
            <a:endParaRPr lang="en-US" sz="2000" dirty="0"/>
          </a:p>
          <a:p>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35</a:t>
            </a:fld>
            <a:endParaRPr lang="en-US" dirty="0"/>
          </a:p>
        </p:txBody>
      </p:sp>
    </p:spTree>
    <p:extLst>
      <p:ext uri="{BB962C8B-B14F-4D97-AF65-F5344CB8AC3E}">
        <p14:creationId xmlns:p14="http://schemas.microsoft.com/office/powerpoint/2010/main" val="31409980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FE4277-A795-4686-89BF-9B1DCAAC17A4}"/>
              </a:ext>
            </a:extLst>
          </p:cNvPr>
          <p:cNvSpPr>
            <a:spLocks noGrp="1"/>
          </p:cNvSpPr>
          <p:nvPr>
            <p:ph type="title"/>
          </p:nvPr>
        </p:nvSpPr>
        <p:spPr>
          <a:xfrm>
            <a:off x="457200" y="274638"/>
            <a:ext cx="8229600" cy="5897562"/>
          </a:xfrm>
        </p:spPr>
        <p:txBody>
          <a:bodyPr/>
          <a:lstStyle/>
          <a:p>
            <a:pPr>
              <a:lnSpc>
                <a:spcPts val="6400"/>
              </a:lnSpc>
              <a:tabLst>
                <a:tab pos="2857500" algn="l"/>
              </a:tabLst>
            </a:pPr>
            <a:r>
              <a:rPr lang="en-CA" b="1" dirty="0">
                <a:solidFill>
                  <a:srgbClr val="000000"/>
                </a:solidFill>
                <a:latin typeface="Calibri Bold"/>
                <a:cs typeface="Calibri Bold"/>
              </a:rPr>
              <a:t>Questions and Answers </a:t>
            </a:r>
            <a:br>
              <a:rPr lang="en-CA" b="1" dirty="0">
                <a:solidFill>
                  <a:srgbClr val="000000"/>
                </a:solidFill>
                <a:latin typeface="Calibri Bold"/>
                <a:cs typeface="Calibri Bold"/>
              </a:rPr>
            </a:br>
            <a:r>
              <a:rPr lang="en-CA" b="1" dirty="0">
                <a:solidFill>
                  <a:srgbClr val="000000"/>
                </a:solidFill>
                <a:latin typeface="Calibri Bold"/>
                <a:cs typeface="Calibri Bold"/>
              </a:rPr>
              <a:t>Session ??????</a:t>
            </a:r>
            <a:br>
              <a:rPr lang="en-CA" b="1" dirty="0">
                <a:solidFill>
                  <a:srgbClr val="000000"/>
                </a:solidFill>
                <a:latin typeface="Calibri Bold"/>
                <a:cs typeface="Calibri Bold"/>
              </a:rPr>
            </a:br>
            <a:endParaRPr lang="en-US"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36</a:t>
            </a:fld>
            <a:endParaRPr lang="en-US" dirty="0"/>
          </a:p>
        </p:txBody>
      </p:sp>
    </p:spTree>
    <p:extLst>
      <p:ext uri="{BB962C8B-B14F-4D97-AF65-F5344CB8AC3E}">
        <p14:creationId xmlns:p14="http://schemas.microsoft.com/office/powerpoint/2010/main" val="34877153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B6ADB97-9228-4278-B8C6-9E14F5FE627A}"/>
              </a:ext>
            </a:extLst>
          </p:cNvPr>
          <p:cNvSpPr>
            <a:spLocks noGrp="1"/>
          </p:cNvSpPr>
          <p:nvPr>
            <p:ph type="title"/>
          </p:nvPr>
        </p:nvSpPr>
        <p:spPr/>
        <p:txBody>
          <a:bodyPr/>
          <a:lstStyle/>
          <a:p>
            <a:pPr>
              <a:tabLst>
                <a:tab pos="1663700" algn="l"/>
              </a:tabLst>
            </a:pPr>
            <a:r>
              <a:rPr lang="en-CA" sz="2800" b="1" dirty="0">
                <a:solidFill>
                  <a:srgbClr val="000000"/>
                </a:solidFill>
                <a:cs typeface="Calibri"/>
              </a:rPr>
              <a:t>Overview of the FY18 Offender </a:t>
            </a:r>
            <a:r>
              <a:rPr lang="en-CA" sz="2800" b="1" dirty="0" err="1">
                <a:solidFill>
                  <a:srgbClr val="000000"/>
                </a:solidFill>
                <a:cs typeface="Calibri"/>
              </a:rPr>
              <a:t>Reentry</a:t>
            </a:r>
            <a:r>
              <a:rPr lang="en-CA" sz="2800" b="1" dirty="0">
                <a:solidFill>
                  <a:srgbClr val="000000"/>
                </a:solidFill>
                <a:cs typeface="Calibri"/>
              </a:rPr>
              <a:t> Program</a:t>
            </a:r>
            <a:r>
              <a:rPr lang="en-US" sz="2800" b="1" dirty="0"/>
              <a:t> </a:t>
            </a:r>
            <a:br>
              <a:rPr lang="en-US" sz="2800" b="1" dirty="0"/>
            </a:br>
            <a:r>
              <a:rPr lang="en-CA" sz="2800" b="1" dirty="0">
                <a:solidFill>
                  <a:srgbClr val="000000"/>
                </a:solidFill>
                <a:cs typeface="Calibri"/>
              </a:rPr>
              <a:t>Funding Opportunity Announcement (FOA) - TI-18-003</a:t>
            </a:r>
            <a:br>
              <a:rPr lang="en-CA" sz="2800" b="1" dirty="0">
                <a:solidFill>
                  <a:srgbClr val="000000"/>
                </a:solidFill>
                <a:cs typeface="Calibri"/>
              </a:rPr>
            </a:br>
            <a:endParaRPr lang="en-US" sz="2800" dirty="0"/>
          </a:p>
        </p:txBody>
      </p:sp>
      <p:sp>
        <p:nvSpPr>
          <p:cNvPr id="4" name="Content Placeholder 3">
            <a:extLst>
              <a:ext uri="{FF2B5EF4-FFF2-40B4-BE49-F238E27FC236}">
                <a16:creationId xmlns:a16="http://schemas.microsoft.com/office/drawing/2014/main" id="{35A058CA-4356-4139-924A-ACFECB215A32}"/>
              </a:ext>
            </a:extLst>
          </p:cNvPr>
          <p:cNvSpPr>
            <a:spLocks noGrp="1"/>
          </p:cNvSpPr>
          <p:nvPr>
            <p:ph idx="1"/>
          </p:nvPr>
        </p:nvSpPr>
        <p:spPr/>
        <p:txBody>
          <a:bodyPr/>
          <a:lstStyle/>
          <a:p>
            <a:pPr marL="457200" indent="-457200">
              <a:buFont typeface="Arial" panose="020B0604020202020204" pitchFamily="34" charset="0"/>
              <a:buChar char="•"/>
            </a:pPr>
            <a:r>
              <a:rPr lang="en-US" sz="2400" b="1" dirty="0"/>
              <a:t>Purpose: </a:t>
            </a:r>
            <a:r>
              <a:rPr lang="en-US" sz="2400" dirty="0"/>
              <a:t>The purpose of this program is to expand substance use disorder (SUD) treatment and related recovery and reentry services to sentenced</a:t>
            </a:r>
            <a:r>
              <a:rPr lang="en-US" sz="2400" b="1" dirty="0"/>
              <a:t> </a:t>
            </a:r>
            <a:r>
              <a:rPr lang="en-US" sz="2400" dirty="0"/>
              <a:t>adult offenders/ex-offenders with a SUD and/or co-occurring substance use and mental disorders, who are returning to their families and community from incarceration in state and local facilities including prisons, jails, or detention centers. </a:t>
            </a:r>
          </a:p>
          <a:p>
            <a:pPr marL="457200" indent="-457200">
              <a:buFont typeface="Arial" panose="020B0604020202020204" pitchFamily="34" charset="0"/>
              <a:buChar char="•"/>
            </a:pPr>
            <a:r>
              <a:rPr lang="en-CA" sz="2400" b="1" dirty="0">
                <a:solidFill>
                  <a:srgbClr val="000000"/>
                </a:solidFill>
                <a:cs typeface="Calibri"/>
              </a:rPr>
              <a:t>Due Date</a:t>
            </a:r>
            <a:r>
              <a:rPr lang="en-CA" sz="2400" dirty="0">
                <a:solidFill>
                  <a:srgbClr val="000000"/>
                </a:solidFill>
                <a:cs typeface="Calibri"/>
              </a:rPr>
              <a:t>: January 26, 2018</a:t>
            </a:r>
          </a:p>
          <a:p>
            <a:pPr marL="457200" indent="-457200">
              <a:buFont typeface="Arial" panose="020B0604020202020204" pitchFamily="34" charset="0"/>
              <a:buChar char="•"/>
            </a:pPr>
            <a:r>
              <a:rPr lang="en-CA" sz="2400" b="1" dirty="0">
                <a:solidFill>
                  <a:srgbClr val="000000"/>
                </a:solidFill>
                <a:cs typeface="Calibri"/>
              </a:rPr>
              <a:t>Available Funding: </a:t>
            </a:r>
            <a:r>
              <a:rPr lang="en-CA" sz="2400" dirty="0">
                <a:solidFill>
                  <a:srgbClr val="000000"/>
                </a:solidFill>
                <a:cs typeface="Calibri"/>
              </a:rPr>
              <a:t>Up to $6,800,000 </a:t>
            </a:r>
          </a:p>
          <a:p>
            <a:pPr marL="457200" indent="-457200">
              <a:buFont typeface="Arial" panose="020B0604020202020204" pitchFamily="34" charset="0"/>
              <a:buChar char="•"/>
            </a:pPr>
            <a:r>
              <a:rPr lang="en-CA" sz="2400" b="1" dirty="0">
                <a:solidFill>
                  <a:srgbClr val="000000"/>
                </a:solidFill>
                <a:cs typeface="Calibri"/>
              </a:rPr>
              <a:t>Estimated Number of Awards: </a:t>
            </a:r>
            <a:r>
              <a:rPr lang="en-CA" sz="2400" dirty="0">
                <a:solidFill>
                  <a:srgbClr val="000000"/>
                </a:solidFill>
                <a:cs typeface="Calibri"/>
              </a:rPr>
              <a:t>Up to 16</a:t>
            </a:r>
          </a:p>
          <a:p>
            <a:pPr marL="457200" indent="-457200">
              <a:buFont typeface="Arial" panose="020B0604020202020204" pitchFamily="34" charset="0"/>
              <a:buChar char="•"/>
            </a:pPr>
            <a:r>
              <a:rPr lang="en-CA" sz="2400" b="1" dirty="0">
                <a:solidFill>
                  <a:srgbClr val="000000"/>
                </a:solidFill>
                <a:cs typeface="Calibri"/>
              </a:rPr>
              <a:t>Estimated Award Amount: </a:t>
            </a:r>
            <a:r>
              <a:rPr lang="en-CA" sz="2400" dirty="0">
                <a:solidFill>
                  <a:srgbClr val="000000"/>
                </a:solidFill>
                <a:cs typeface="Calibri"/>
              </a:rPr>
              <a:t>Up to $425,000/year</a:t>
            </a:r>
          </a:p>
          <a:p>
            <a:pPr marL="457200" indent="-457200">
              <a:buFont typeface="Arial" panose="020B0604020202020204" pitchFamily="34" charset="0"/>
              <a:buChar char="•"/>
            </a:pPr>
            <a:r>
              <a:rPr lang="en-CA" sz="2400" b="1" dirty="0">
                <a:solidFill>
                  <a:srgbClr val="000000"/>
                </a:solidFill>
                <a:cs typeface="Calibri"/>
              </a:rPr>
              <a:t>Length of Project Period: </a:t>
            </a:r>
            <a:r>
              <a:rPr lang="en-CA" sz="2400" dirty="0">
                <a:solidFill>
                  <a:srgbClr val="000000"/>
                </a:solidFill>
                <a:cs typeface="Calibri"/>
              </a:rPr>
              <a:t>Up to 5 years</a:t>
            </a:r>
            <a:endParaRPr lang="en-CA" sz="2400" dirty="0">
              <a:solidFill>
                <a:srgbClr val="000000"/>
              </a:solidFill>
            </a:endParaRPr>
          </a:p>
          <a:p>
            <a:endParaRPr lang="en-US" sz="2400"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29BFB23-F1F5-4B22-B7CE-DAE6BC96DF4F}"/>
              </a:ext>
            </a:extLst>
          </p:cNvPr>
          <p:cNvSpPr>
            <a:spLocks noGrp="1"/>
          </p:cNvSpPr>
          <p:nvPr>
            <p:ph type="title"/>
          </p:nvPr>
        </p:nvSpPr>
        <p:spPr/>
        <p:txBody>
          <a:bodyPr/>
          <a:lstStyle/>
          <a:p>
            <a:r>
              <a:rPr lang="en-CA" b="1" dirty="0">
                <a:solidFill>
                  <a:srgbClr val="000000"/>
                </a:solidFill>
                <a:cs typeface="Calibri"/>
              </a:rPr>
              <a:t>Access and Review of Solicitation</a:t>
            </a:r>
            <a:endParaRPr lang="en-US" dirty="0"/>
          </a:p>
        </p:txBody>
      </p:sp>
      <p:sp>
        <p:nvSpPr>
          <p:cNvPr id="6" name="Content Placeholder 5">
            <a:extLst>
              <a:ext uri="{FF2B5EF4-FFF2-40B4-BE49-F238E27FC236}">
                <a16:creationId xmlns:a16="http://schemas.microsoft.com/office/drawing/2014/main" id="{1EEE01D1-5BFC-4C58-9514-E2AF1E34EB1A}"/>
              </a:ext>
            </a:extLst>
          </p:cNvPr>
          <p:cNvSpPr>
            <a:spLocks noGrp="1"/>
          </p:cNvSpPr>
          <p:nvPr>
            <p:ph idx="1"/>
          </p:nvPr>
        </p:nvSpPr>
        <p:spPr/>
        <p:txBody>
          <a:bodyPr/>
          <a:lstStyle/>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The </a:t>
            </a:r>
            <a:r>
              <a:rPr lang="en-US" sz="2000" dirty="0"/>
              <a:t>Offender Reentry Program Funding Opportunity Announcement (FOA) </a:t>
            </a:r>
            <a:r>
              <a:rPr lang="en-CA" sz="2000" dirty="0">
                <a:solidFill>
                  <a:srgbClr val="000000"/>
                </a:solidFill>
                <a:cs typeface="Calibri"/>
              </a:rPr>
              <a:t>can be accessed on SAMHSA’s website at: </a:t>
            </a:r>
            <a:r>
              <a:rPr lang="en-CA" sz="2000" dirty="0">
                <a:solidFill>
                  <a:srgbClr val="0000FF"/>
                </a:solidFill>
                <a:cs typeface="Calibri"/>
                <a:hlinkClick r:id="rId3"/>
              </a:rPr>
              <a:t>http://www.samhsa.gov/grants/</a:t>
            </a:r>
            <a:endParaRPr lang="en-CA" sz="2000" dirty="0">
              <a:solidFill>
                <a:srgbClr val="0000FF"/>
              </a:solidFill>
              <a:cs typeface="Calibri"/>
            </a:endParaRPr>
          </a:p>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You must respond to all of the requirements in the FOA, in preparing your application. </a:t>
            </a:r>
          </a:p>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You must use the forms in the application package to</a:t>
            </a:r>
            <a:br>
              <a:rPr lang="en-CA" sz="2000" dirty="0">
                <a:solidFill>
                  <a:srgbClr val="000000"/>
                </a:solidFill>
              </a:rPr>
            </a:br>
            <a:r>
              <a:rPr lang="en-CA" sz="2000" dirty="0">
                <a:solidFill>
                  <a:srgbClr val="000000"/>
                </a:solidFill>
                <a:cs typeface="Calibri"/>
              </a:rPr>
              <a:t>complete your application. </a:t>
            </a:r>
          </a:p>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Additional materials are available to assist you</a:t>
            </a:r>
            <a:br>
              <a:rPr lang="en-CA" sz="2000" dirty="0">
                <a:solidFill>
                  <a:srgbClr val="000000"/>
                </a:solidFill>
              </a:rPr>
            </a:br>
            <a:r>
              <a:rPr lang="en-CA" sz="2000" dirty="0">
                <a:solidFill>
                  <a:srgbClr val="000000"/>
                </a:solidFill>
                <a:cs typeface="Calibri"/>
              </a:rPr>
              <a:t>in completing your application on this posting.</a:t>
            </a:r>
          </a:p>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Continue to monitor the website in case there are any updates to the ORP FOA.</a:t>
            </a:r>
          </a:p>
          <a:p>
            <a:pPr marL="285750" indent="-285750">
              <a:lnSpc>
                <a:spcPts val="3220"/>
              </a:lnSpc>
              <a:spcBef>
                <a:spcPts val="200"/>
              </a:spcBef>
              <a:buFont typeface="Arial" panose="020B0604020202020204" pitchFamily="34" charset="0"/>
              <a:buChar char="•"/>
            </a:pPr>
            <a:r>
              <a:rPr lang="en-CA" sz="2000" dirty="0">
                <a:solidFill>
                  <a:srgbClr val="000000"/>
                </a:solidFill>
                <a:cs typeface="Calibri"/>
              </a:rPr>
              <a:t>This webinar will be posted on the website.</a:t>
            </a:r>
            <a:endParaRPr lang="en-US" sz="2000" dirty="0"/>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5</a:t>
            </a:fld>
            <a:endParaRPr lang="en-US" dirty="0"/>
          </a:p>
        </p:txBody>
      </p:sp>
    </p:spTree>
    <p:extLst>
      <p:ext uri="{BB962C8B-B14F-4D97-AF65-F5344CB8AC3E}">
        <p14:creationId xmlns:p14="http://schemas.microsoft.com/office/powerpoint/2010/main" val="1263230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Application Submission Guidance</a:t>
            </a:r>
          </a:p>
        </p:txBody>
      </p:sp>
      <p:sp>
        <p:nvSpPr>
          <p:cNvPr id="3" name="Content Placeholder 2"/>
          <p:cNvSpPr>
            <a:spLocks noGrp="1"/>
          </p:cNvSpPr>
          <p:nvPr>
            <p:ph idx="1"/>
          </p:nvPr>
        </p:nvSpPr>
        <p:spPr>
          <a:xfrm>
            <a:off x="474785" y="1677193"/>
            <a:ext cx="8229600" cy="4297363"/>
          </a:xfrm>
        </p:spPr>
        <p:txBody>
          <a:bodyPr/>
          <a:lstStyle/>
          <a:p>
            <a:r>
              <a:rPr lang="en-US" sz="2400" dirty="0"/>
              <a:t>Applicants are required to complete </a:t>
            </a:r>
            <a:r>
              <a:rPr lang="en-US" sz="2400" b="1" dirty="0"/>
              <a:t>four (4) registration processes:</a:t>
            </a:r>
            <a:r>
              <a:rPr lang="en-US" sz="2400" dirty="0"/>
              <a:t> </a:t>
            </a:r>
          </a:p>
          <a:p>
            <a:pPr lvl="1"/>
            <a:r>
              <a:rPr lang="en-US" sz="2400" dirty="0"/>
              <a:t>Dun &amp; Bradstreet Data Universal Numbering System (to obtain a DUNS number);</a:t>
            </a:r>
          </a:p>
          <a:p>
            <a:pPr lvl="1"/>
            <a:r>
              <a:rPr lang="en-US" sz="2400" dirty="0"/>
              <a:t>System for Award Management (SAM);</a:t>
            </a:r>
          </a:p>
          <a:p>
            <a:pPr lvl="1"/>
            <a:r>
              <a:rPr lang="en-US" sz="2400" dirty="0"/>
              <a:t>Grants.gov; and </a:t>
            </a:r>
          </a:p>
          <a:p>
            <a:pPr lvl="1"/>
            <a:r>
              <a:rPr lang="en-US" sz="2400" dirty="0" err="1"/>
              <a:t>eRA</a:t>
            </a:r>
            <a:r>
              <a:rPr lang="en-US" sz="2400" dirty="0"/>
              <a:t> Commons.  </a:t>
            </a:r>
          </a:p>
          <a:p>
            <a:r>
              <a:rPr lang="en-US" sz="2400" b="1" dirty="0"/>
              <a:t>If you haven’t started these processes, start today. (See appendix A – p. 27)</a:t>
            </a:r>
          </a:p>
          <a:p>
            <a:r>
              <a:rPr lang="en-US" sz="2400" dirty="0"/>
              <a:t>If you have already completed registrations for DUNS, SAM, and Grants.gov, you need to ensure that your accounts are still active, and then register in </a:t>
            </a:r>
            <a:r>
              <a:rPr lang="en-US" sz="2400" b="1" dirty="0" err="1"/>
              <a:t>eRA</a:t>
            </a:r>
            <a:r>
              <a:rPr lang="en-US" sz="2400" b="1" dirty="0"/>
              <a:t> Commons</a:t>
            </a:r>
            <a:r>
              <a:rPr lang="en-US" sz="2400" dirty="0"/>
              <a:t>. </a:t>
            </a:r>
            <a:endParaRPr lang="en-US" sz="2400" b="1" dirty="0"/>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6</a:t>
            </a:fld>
            <a:endParaRPr lang="en-US" dirty="0"/>
          </a:p>
        </p:txBody>
      </p:sp>
    </p:spTree>
    <p:extLst>
      <p:ext uri="{BB962C8B-B14F-4D97-AF65-F5344CB8AC3E}">
        <p14:creationId xmlns:p14="http://schemas.microsoft.com/office/powerpoint/2010/main" val="3701355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Submit Application (1 of 2)</a:t>
            </a:r>
          </a:p>
        </p:txBody>
      </p:sp>
      <p:sp>
        <p:nvSpPr>
          <p:cNvPr id="3" name="Content Placeholder 2"/>
          <p:cNvSpPr>
            <a:spLocks noGrp="1"/>
          </p:cNvSpPr>
          <p:nvPr>
            <p:ph idx="1"/>
          </p:nvPr>
        </p:nvSpPr>
        <p:spPr>
          <a:xfrm>
            <a:off x="609600" y="1600200"/>
            <a:ext cx="8229600" cy="4297363"/>
          </a:xfrm>
        </p:spPr>
        <p:txBody>
          <a:bodyPr/>
          <a:lstStyle/>
          <a:p>
            <a:r>
              <a:rPr lang="en-US" sz="2400" dirty="0"/>
              <a:t>You </a:t>
            </a:r>
            <a:r>
              <a:rPr lang="en-US" sz="2400" b="1" dirty="0"/>
              <a:t>must</a:t>
            </a:r>
            <a:r>
              <a:rPr lang="en-US" sz="2400" dirty="0"/>
              <a:t> submit your application through Grants.gov. </a:t>
            </a:r>
          </a:p>
          <a:p>
            <a:r>
              <a:rPr lang="en-US" sz="2400" dirty="0"/>
              <a:t>All applications that are successfully submitted must be validated by Grants.gov before proceeding to the NIH </a:t>
            </a:r>
            <a:r>
              <a:rPr lang="en-US" sz="2400" dirty="0" err="1"/>
              <a:t>eRA</a:t>
            </a:r>
            <a:r>
              <a:rPr lang="en-US" sz="2400" dirty="0"/>
              <a:t> Commons system and validations. </a:t>
            </a:r>
          </a:p>
          <a:p>
            <a:r>
              <a:rPr lang="en-US" sz="2400" dirty="0"/>
              <a:t>If for some reason your application is not accepted, you will receive a subsequent notice from Grants.gov indicating that the application submission has been rejected.  </a:t>
            </a:r>
          </a:p>
          <a:p>
            <a:r>
              <a:rPr lang="en-US" sz="2400" dirty="0"/>
              <a:t>Correct any errors and resubmit through Grants.gov</a:t>
            </a:r>
            <a:r>
              <a:rPr lang="en-US" sz="2800" dirty="0"/>
              <a:t>. </a:t>
            </a:r>
          </a:p>
          <a:p>
            <a:r>
              <a:rPr lang="en-US" sz="2400" dirty="0"/>
              <a:t>The person submitting your application must be properly registered with Grants.gov as the Authorized Organization Representative (AOR) for the specific DUNS number cited on the SF-424 (first page). </a:t>
            </a:r>
          </a:p>
          <a:p>
            <a:endParaRPr lang="en-US" sz="2800" dirty="0"/>
          </a:p>
          <a:p>
            <a:endParaRPr lang="en-US" sz="2800" dirty="0"/>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7</a:t>
            </a:fld>
            <a:endParaRPr lang="en-US" dirty="0"/>
          </a:p>
        </p:txBody>
      </p:sp>
    </p:spTree>
    <p:extLst>
      <p:ext uri="{BB962C8B-B14F-4D97-AF65-F5344CB8AC3E}">
        <p14:creationId xmlns:p14="http://schemas.microsoft.com/office/powerpoint/2010/main" val="35647982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Submit Application (2 of 2)</a:t>
            </a:r>
          </a:p>
        </p:txBody>
      </p:sp>
      <p:sp>
        <p:nvSpPr>
          <p:cNvPr id="3" name="Content Placeholder 2"/>
          <p:cNvSpPr>
            <a:spLocks noGrp="1"/>
          </p:cNvSpPr>
          <p:nvPr>
            <p:ph idx="1"/>
          </p:nvPr>
        </p:nvSpPr>
        <p:spPr>
          <a:xfrm>
            <a:off x="457200" y="1600200"/>
            <a:ext cx="8229600" cy="4297363"/>
          </a:xfrm>
        </p:spPr>
        <p:txBody>
          <a:bodyPr/>
          <a:lstStyle/>
          <a:p>
            <a:r>
              <a:rPr lang="en-US" sz="2400" dirty="0"/>
              <a:t>If no errors are found by Grants.gov, the application will be assembled in the </a:t>
            </a:r>
            <a:r>
              <a:rPr lang="en-US" sz="2400" dirty="0" err="1"/>
              <a:t>eRA</a:t>
            </a:r>
            <a:r>
              <a:rPr lang="en-US" sz="2400" dirty="0"/>
              <a:t> Commons for viewing by the applicant before moving on for further SAMHSA processing.  If there are errors, the applicant will be notified of the problems found in the application.  The applicant then must take action to make the required corrections, and </a:t>
            </a:r>
            <a:r>
              <a:rPr lang="en-US" sz="2400" u="sng" dirty="0"/>
              <a:t>re-submit the application through Grants.gov before the application due date and time.</a:t>
            </a:r>
          </a:p>
          <a:p>
            <a:r>
              <a:rPr lang="en-US" sz="2400" dirty="0"/>
              <a:t>Applicants are strongly encouraged to allocate additional time prior to the submission deadline to submit their applications and to correct errors identified in the validation process.  Applicants are encouraged also to check the status of their application submission to determine if the application is complete and error-free. (pp. 34-38)</a:t>
            </a:r>
          </a:p>
          <a:p>
            <a:pPr marL="0" indent="0">
              <a:buNone/>
            </a:pPr>
            <a:endParaRPr lang="en-US" sz="2400" dirty="0"/>
          </a:p>
          <a:p>
            <a:endParaRPr lang="en-US" dirty="0"/>
          </a:p>
        </p:txBody>
      </p:sp>
      <p:sp>
        <p:nvSpPr>
          <p:cNvPr id="4" name="Slide Number Placeholder 3"/>
          <p:cNvSpPr>
            <a:spLocks noGrp="1"/>
          </p:cNvSpPr>
          <p:nvPr>
            <p:ph type="sldNum" sz="quarter" idx="12"/>
          </p:nvPr>
        </p:nvSpPr>
        <p:spPr/>
        <p:txBody>
          <a:bodyPr/>
          <a:lstStyle/>
          <a:p>
            <a:pPr>
              <a:defRPr/>
            </a:pPr>
            <a:fld id="{8217528A-0B98-4146-9E47-B55B48BB685D}" type="slidenum">
              <a:rPr lang="en-US" smtClean="0"/>
              <a:pPr>
                <a:defRPr/>
              </a:pPr>
              <a:t>8</a:t>
            </a:fld>
            <a:endParaRPr lang="en-US" dirty="0"/>
          </a:p>
        </p:txBody>
      </p:sp>
    </p:spTree>
    <p:extLst>
      <p:ext uri="{BB962C8B-B14F-4D97-AF65-F5344CB8AC3E}">
        <p14:creationId xmlns:p14="http://schemas.microsoft.com/office/powerpoint/2010/main" val="2862880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5981D6-963F-4770-ACA8-64F1C58CAF5A}"/>
              </a:ext>
            </a:extLst>
          </p:cNvPr>
          <p:cNvSpPr>
            <a:spLocks noGrp="1"/>
          </p:cNvSpPr>
          <p:nvPr>
            <p:ph type="title"/>
          </p:nvPr>
        </p:nvSpPr>
        <p:spPr/>
        <p:txBody>
          <a:bodyPr/>
          <a:lstStyle/>
          <a:p>
            <a:r>
              <a:rPr lang="en-CA" b="1" dirty="0">
                <a:solidFill>
                  <a:srgbClr val="000000"/>
                </a:solidFill>
                <a:cs typeface="Calibri"/>
              </a:rPr>
              <a:t>Review of FOA Eligibility (1 of 2)</a:t>
            </a:r>
            <a:endParaRPr lang="en-US" dirty="0"/>
          </a:p>
        </p:txBody>
      </p:sp>
      <p:sp>
        <p:nvSpPr>
          <p:cNvPr id="6" name="Content Placeholder 5">
            <a:extLst>
              <a:ext uri="{FF2B5EF4-FFF2-40B4-BE49-F238E27FC236}">
                <a16:creationId xmlns:a16="http://schemas.microsoft.com/office/drawing/2014/main" id="{87CCE1E5-4FE7-4CDE-AD96-781680E6071F}"/>
              </a:ext>
            </a:extLst>
          </p:cNvPr>
          <p:cNvSpPr>
            <a:spLocks noGrp="1"/>
          </p:cNvSpPr>
          <p:nvPr>
            <p:ph idx="1"/>
          </p:nvPr>
        </p:nvSpPr>
        <p:spPr/>
        <p:txBody>
          <a:bodyPr/>
          <a:lstStyle/>
          <a:p>
            <a:pPr marL="0" indent="0">
              <a:buNone/>
            </a:pPr>
            <a:r>
              <a:rPr lang="en-US" sz="2000" dirty="0"/>
              <a:t>Eligible applicants are domestic public and private nonprofit entities.  For example: </a:t>
            </a:r>
          </a:p>
          <a:p>
            <a:pPr marL="285750" lvl="0" indent="-285750">
              <a:buFont typeface="Arial" panose="020B0604020202020204" pitchFamily="34" charset="0"/>
              <a:buChar char="•"/>
            </a:pPr>
            <a:r>
              <a:rPr lang="en-US" sz="2000" dirty="0"/>
              <a:t>State governments</a:t>
            </a:r>
            <a:r>
              <a:rPr lang="en-US" sz="2000" b="1" dirty="0"/>
              <a:t>; </a:t>
            </a:r>
            <a:r>
              <a:rPr lang="en-US" sz="2000" dirty="0"/>
              <a:t>the District of Columbia, Guam, the Commonwealth of Puerto Rico, the Northern Mariana Islands, the Virgin Islands, American Samoa, the Federated States of Micronesia, the Republic of the Marshall Islands, and the Republic of Palau are also eligible to apply.</a:t>
            </a:r>
          </a:p>
          <a:p>
            <a:pPr marL="285750" lvl="0" indent="-285750">
              <a:buFont typeface="Arial" panose="020B0604020202020204" pitchFamily="34" charset="0"/>
              <a:buChar char="•"/>
            </a:pPr>
            <a:r>
              <a:rPr lang="en-US" sz="2000" dirty="0"/>
              <a:t>Governmental units within political subdivisions of a state, such as a county, city or town.</a:t>
            </a:r>
          </a:p>
          <a:p>
            <a:pPr marL="285750" lvl="0" indent="-285750">
              <a:buFont typeface="Arial" panose="020B0604020202020204" pitchFamily="34" charset="0"/>
              <a:buChar char="•"/>
            </a:pPr>
            <a:r>
              <a:rPr lang="en-US" sz="2000" dirty="0"/>
              <a:t>Federally recognized American Indian/Alaska Native (AI/AN) tribes and tribal organizations, Urban Indian Organizations, and consortia of tribes or tribal organizations.</a:t>
            </a:r>
            <a:endParaRPr lang="en-US" sz="2000" b="1" dirty="0"/>
          </a:p>
          <a:p>
            <a:pPr marL="285750" lvl="0" indent="-285750">
              <a:buFont typeface="Arial" panose="020B0604020202020204" pitchFamily="34" charset="0"/>
              <a:buChar char="•"/>
            </a:pPr>
            <a:r>
              <a:rPr lang="en-US" sz="2000" dirty="0"/>
              <a:t>Public or private universities and colleges.</a:t>
            </a:r>
            <a:endParaRPr lang="en-US" sz="2000" b="1" dirty="0"/>
          </a:p>
          <a:p>
            <a:pPr marL="285750" lvl="0" indent="-285750">
              <a:buFont typeface="Arial" panose="020B0604020202020204" pitchFamily="34" charset="0"/>
              <a:buChar char="•"/>
            </a:pPr>
            <a:r>
              <a:rPr lang="en-US" sz="2000" dirty="0"/>
              <a:t>Community- and faith-based organizations. (p. 16)</a:t>
            </a:r>
          </a:p>
        </p:txBody>
      </p:sp>
      <p:sp>
        <p:nvSpPr>
          <p:cNvPr id="2" name="Slide Number Placeholder 1"/>
          <p:cNvSpPr>
            <a:spLocks noGrp="1"/>
          </p:cNvSpPr>
          <p:nvPr>
            <p:ph type="sldNum" sz="quarter" idx="12"/>
          </p:nvPr>
        </p:nvSpPr>
        <p:spPr/>
        <p:txBody>
          <a:bodyPr/>
          <a:lstStyle/>
          <a:p>
            <a:pPr>
              <a:defRPr/>
            </a:pPr>
            <a:fld id="{8217528A-0B98-4146-9E47-B55B48BB685D}" type="slidenum">
              <a:rPr lang="en-US" smtClean="0"/>
              <a:pPr>
                <a:defRPr/>
              </a:pPr>
              <a:t>9</a:t>
            </a:fld>
            <a:endParaRPr lang="en-US" dirty="0"/>
          </a:p>
        </p:txBody>
      </p:sp>
    </p:spTree>
    <p:extLst>
      <p:ext uri="{BB962C8B-B14F-4D97-AF65-F5344CB8AC3E}">
        <p14:creationId xmlns:p14="http://schemas.microsoft.com/office/powerpoint/2010/main" val="11652050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6042</TotalTime>
  <Words>2927</Words>
  <Application>Microsoft Office PowerPoint</Application>
  <PresentationFormat>On-screen Show (4:3)</PresentationFormat>
  <Paragraphs>215</Paragraphs>
  <Slides>36</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36</vt:i4>
      </vt:variant>
    </vt:vector>
  </HeadingPairs>
  <TitlesOfParts>
    <vt:vector size="40" baseType="lpstr">
      <vt:lpstr>Arial</vt:lpstr>
      <vt:lpstr>Calibri</vt:lpstr>
      <vt:lpstr>Calibri Bold</vt:lpstr>
      <vt:lpstr>Office Theme</vt:lpstr>
      <vt:lpstr>Welcome</vt:lpstr>
      <vt:lpstr>Fiscal Year 2018  Funding Opportunity Announcement  Offender Reentry Program  Jon Berg M.Ed. Senior Criminal Justice Project Officer Eileen Bermudez Lead Grants Management Specialist </vt:lpstr>
      <vt:lpstr>Presentation Outline </vt:lpstr>
      <vt:lpstr>Overview of the FY18 Offender Reentry Program  Funding Opportunity Announcement (FOA) - TI-18-003 </vt:lpstr>
      <vt:lpstr>Access and Review of Solicitation</vt:lpstr>
      <vt:lpstr>Application Submission Guidance</vt:lpstr>
      <vt:lpstr>Submit Application (1 of 2)</vt:lpstr>
      <vt:lpstr>Submit Application (2 of 2)</vt:lpstr>
      <vt:lpstr>Review of FOA Eligibility (1 of 2)</vt:lpstr>
      <vt:lpstr>Review of FOA Eligibility (2 of 2)</vt:lpstr>
      <vt:lpstr>Important Attachments</vt:lpstr>
      <vt:lpstr>Review of FOA Expectations (1 of 5)</vt:lpstr>
      <vt:lpstr>Review of FOA Expectations (2 of 5)</vt:lpstr>
      <vt:lpstr>Review of FOA Expectations (3 of 5)</vt:lpstr>
      <vt:lpstr>Review of FOA Expectations (4 of 5)</vt:lpstr>
      <vt:lpstr>Review of FOA Expectations (5 of 5)</vt:lpstr>
      <vt:lpstr>Review of FOA Required Activities – Services/Treatment (1 of 3) </vt:lpstr>
      <vt:lpstr>Review of FOA Required Activities – Services/Treatment (2 of 3)</vt:lpstr>
      <vt:lpstr>Review of FOA Required Activities – Services/Treatment (3 of 3)</vt:lpstr>
      <vt:lpstr>Review of FOA Required Activities – System Linkages (1 of 3)</vt:lpstr>
      <vt:lpstr>Review of FOA Required Activities – System Linkages (2 of 3)</vt:lpstr>
      <vt:lpstr>Review of FOA Required Activities – System Linkages (3 of 3)</vt:lpstr>
      <vt:lpstr>Medication-assisted Treatment Services</vt:lpstr>
      <vt:lpstr>Allowable Activities (1 of 2)</vt:lpstr>
      <vt:lpstr>Allowable Activities (2 of 2)</vt:lpstr>
      <vt:lpstr>Evidence-Based Practices</vt:lpstr>
      <vt:lpstr>Data Collection and Performance Measurement (1 of 4)</vt:lpstr>
      <vt:lpstr>Data Collection and Performance Measurement (2 of 4)</vt:lpstr>
      <vt:lpstr>Data Collection and Performance Measurement (3 of 4)</vt:lpstr>
      <vt:lpstr>Data Collection and Performance Measurement (4 of 4)</vt:lpstr>
      <vt:lpstr>Performance Assessment</vt:lpstr>
      <vt:lpstr>Application Review Information</vt:lpstr>
      <vt:lpstr>Submission Dates and Times</vt:lpstr>
      <vt:lpstr>Final Points</vt:lpstr>
      <vt:lpstr>AGENCY CONTACTS</vt:lpstr>
      <vt:lpstr>Questions and Answers  Session ??????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Fiscal Year 2018 FOA ORP</dc:title>
  <dc:subject>Funding Opportunity Webinar</dc:subject>
  <dc:creator>Substance Abuse and Mental Health Services Administration</dc:creator>
  <cp:keywords>FOA eligibility, FOA expectations, Medication-assisted Treatment Services, Evidence-Based Practices</cp:keywords>
  <cp:lastModifiedBy>Debbie Rhodes</cp:lastModifiedBy>
  <cp:revision>360</cp:revision>
  <cp:lastPrinted>2017-12-19T14:36:16Z</cp:lastPrinted>
  <dcterms:created xsi:type="dcterms:W3CDTF">2010-04-20T20:44:52Z</dcterms:created>
  <dcterms:modified xsi:type="dcterms:W3CDTF">2018-01-04T22:13:35Z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nguage">
    <vt:lpwstr>English</vt:lpwstr>
  </property>
</Properties>
</file>