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handoutMasterIdLst>
    <p:handoutMasterId r:id="rId33"/>
  </p:handoutMasterIdLst>
  <p:sldIdLst>
    <p:sldId id="258" r:id="rId2"/>
    <p:sldId id="256" r:id="rId3"/>
    <p:sldId id="297" r:id="rId4"/>
    <p:sldId id="298" r:id="rId5"/>
    <p:sldId id="299" r:id="rId6"/>
    <p:sldId id="300" r:id="rId7"/>
    <p:sldId id="301" r:id="rId8"/>
    <p:sldId id="275" r:id="rId9"/>
    <p:sldId id="276" r:id="rId10"/>
    <p:sldId id="285" r:id="rId11"/>
    <p:sldId id="277" r:id="rId12"/>
    <p:sldId id="278" r:id="rId13"/>
    <p:sldId id="279" r:id="rId14"/>
    <p:sldId id="280" r:id="rId15"/>
    <p:sldId id="302" r:id="rId16"/>
    <p:sldId id="303" r:id="rId17"/>
    <p:sldId id="286" r:id="rId18"/>
    <p:sldId id="282" r:id="rId19"/>
    <p:sldId id="287" r:id="rId20"/>
    <p:sldId id="288" r:id="rId21"/>
    <p:sldId id="304" r:id="rId22"/>
    <p:sldId id="284" r:id="rId23"/>
    <p:sldId id="289" r:id="rId24"/>
    <p:sldId id="290" r:id="rId25"/>
    <p:sldId id="291" r:id="rId26"/>
    <p:sldId id="293" r:id="rId27"/>
    <p:sldId id="294" r:id="rId28"/>
    <p:sldId id="295" r:id="rId29"/>
    <p:sldId id="305" r:id="rId30"/>
    <p:sldId id="296" r:id="rId31"/>
  </p:sldIdLst>
  <p:sldSz cx="9144000" cy="6858000" type="screen4x3"/>
  <p:notesSz cx="7004050" cy="9290050"/>
  <p:custDataLst>
    <p:tags r:id="rId34"/>
  </p:custDataLst>
  <p:defaultTextStyle>
    <a:defPPr>
      <a:defRPr lang="en-US"/>
    </a:defPPr>
    <a:lvl1pPr algn="l" rtl="0" fontAlgn="base">
      <a:spcBef>
        <a:spcPct val="0"/>
      </a:spcBef>
      <a:spcAft>
        <a:spcPct val="0"/>
      </a:spcAft>
      <a:defRPr kern="1200">
        <a:solidFill>
          <a:schemeClr val="tx1"/>
        </a:solidFill>
        <a:latin typeface="Arial" pitchFamily="34" charset="0"/>
        <a:ea typeface="ＭＳ Ｐゴシック"/>
        <a:cs typeface="ＭＳ Ｐゴシック"/>
      </a:defRPr>
    </a:lvl1pPr>
    <a:lvl2pPr marL="457200" algn="l" rtl="0" fontAlgn="base">
      <a:spcBef>
        <a:spcPct val="0"/>
      </a:spcBef>
      <a:spcAft>
        <a:spcPct val="0"/>
      </a:spcAft>
      <a:defRPr kern="1200">
        <a:solidFill>
          <a:schemeClr val="tx1"/>
        </a:solidFill>
        <a:latin typeface="Arial" pitchFamily="34" charset="0"/>
        <a:ea typeface="ＭＳ Ｐゴシック"/>
        <a:cs typeface="ＭＳ Ｐゴシック"/>
      </a:defRPr>
    </a:lvl2pPr>
    <a:lvl3pPr marL="914400" algn="l" rtl="0" fontAlgn="base">
      <a:spcBef>
        <a:spcPct val="0"/>
      </a:spcBef>
      <a:spcAft>
        <a:spcPct val="0"/>
      </a:spcAft>
      <a:defRPr kern="1200">
        <a:solidFill>
          <a:schemeClr val="tx1"/>
        </a:solidFill>
        <a:latin typeface="Arial" pitchFamily="34" charset="0"/>
        <a:ea typeface="ＭＳ Ｐゴシック"/>
        <a:cs typeface="ＭＳ Ｐゴシック"/>
      </a:defRPr>
    </a:lvl3pPr>
    <a:lvl4pPr marL="1371600" algn="l" rtl="0" fontAlgn="base">
      <a:spcBef>
        <a:spcPct val="0"/>
      </a:spcBef>
      <a:spcAft>
        <a:spcPct val="0"/>
      </a:spcAft>
      <a:defRPr kern="1200">
        <a:solidFill>
          <a:schemeClr val="tx1"/>
        </a:solidFill>
        <a:latin typeface="Arial" pitchFamily="34" charset="0"/>
        <a:ea typeface="ＭＳ Ｐゴシック"/>
        <a:cs typeface="ＭＳ Ｐゴシック"/>
      </a:defRPr>
    </a:lvl4pPr>
    <a:lvl5pPr marL="1828800" algn="l" rtl="0" fontAlgn="base">
      <a:spcBef>
        <a:spcPct val="0"/>
      </a:spcBef>
      <a:spcAft>
        <a:spcPct val="0"/>
      </a:spcAft>
      <a:defRPr kern="1200">
        <a:solidFill>
          <a:schemeClr val="tx1"/>
        </a:solidFill>
        <a:latin typeface="Arial" pitchFamily="34" charset="0"/>
        <a:ea typeface="ＭＳ Ｐゴシック"/>
        <a:cs typeface="ＭＳ Ｐゴシック"/>
      </a:defRPr>
    </a:lvl5pPr>
    <a:lvl6pPr marL="2286000" algn="l" defTabSz="914400" rtl="0" eaLnBrk="1" latinLnBrk="0" hangingPunct="1">
      <a:defRPr kern="1200">
        <a:solidFill>
          <a:schemeClr val="tx1"/>
        </a:solidFill>
        <a:latin typeface="Arial" pitchFamily="34" charset="0"/>
        <a:ea typeface="ＭＳ Ｐゴシック"/>
        <a:cs typeface="ＭＳ Ｐゴシック"/>
      </a:defRPr>
    </a:lvl6pPr>
    <a:lvl7pPr marL="2743200" algn="l" defTabSz="914400" rtl="0" eaLnBrk="1" latinLnBrk="0" hangingPunct="1">
      <a:defRPr kern="1200">
        <a:solidFill>
          <a:schemeClr val="tx1"/>
        </a:solidFill>
        <a:latin typeface="Arial" pitchFamily="34" charset="0"/>
        <a:ea typeface="ＭＳ Ｐゴシック"/>
        <a:cs typeface="ＭＳ Ｐゴシック"/>
      </a:defRPr>
    </a:lvl7pPr>
    <a:lvl8pPr marL="3200400" algn="l" defTabSz="914400" rtl="0" eaLnBrk="1" latinLnBrk="0" hangingPunct="1">
      <a:defRPr kern="1200">
        <a:solidFill>
          <a:schemeClr val="tx1"/>
        </a:solidFill>
        <a:latin typeface="Arial" pitchFamily="34" charset="0"/>
        <a:ea typeface="ＭＳ Ｐゴシック"/>
        <a:cs typeface="ＭＳ Ｐゴシック"/>
      </a:defRPr>
    </a:lvl8pPr>
    <a:lvl9pPr marL="3657600" algn="l" defTabSz="914400" rtl="0" eaLnBrk="1" latinLnBrk="0" hangingPunct="1">
      <a:defRPr kern="1200">
        <a:solidFill>
          <a:schemeClr val="tx1"/>
        </a:solidFill>
        <a:latin typeface="Arial" pitchFamily="34"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18" autoAdjust="0"/>
    <p:restoredTop sz="87744" autoAdjust="0"/>
  </p:normalViewPr>
  <p:slideViewPr>
    <p:cSldViewPr>
      <p:cViewPr>
        <p:scale>
          <a:sx n="50" d="100"/>
          <a:sy n="50" d="100"/>
        </p:scale>
        <p:origin x="-1974" y="-402"/>
      </p:cViewPr>
      <p:guideLst>
        <p:guide orient="horz" pos="2160"/>
        <p:guide pos="2880"/>
      </p:guideLst>
    </p:cSldViewPr>
  </p:slideViewPr>
  <p:outlineViewPr>
    <p:cViewPr>
      <p:scale>
        <a:sx n="33" d="100"/>
        <a:sy n="33" d="100"/>
      </p:scale>
      <p:origin x="48" y="55506"/>
    </p:cViewPr>
  </p:outlineViewPr>
  <p:notesTextViewPr>
    <p:cViewPr>
      <p:scale>
        <a:sx n="100" d="100"/>
        <a:sy n="100" d="100"/>
      </p:scale>
      <p:origin x="0" y="0"/>
    </p:cViewPr>
  </p:notesTextViewPr>
  <p:sorterViewPr>
    <p:cViewPr>
      <p:scale>
        <a:sx n="100" d="100"/>
        <a:sy n="100" d="100"/>
      </p:scale>
      <p:origin x="0" y="268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5088" cy="464503"/>
          </a:xfrm>
          <a:prstGeom prst="rect">
            <a:avLst/>
          </a:prstGeom>
        </p:spPr>
        <p:txBody>
          <a:bodyPr vert="horz" lIns="93102" tIns="46552" rIns="93102" bIns="46552" rtlCol="0"/>
          <a:lstStyle>
            <a:lvl1pPr algn="l">
              <a:defRPr sz="1200"/>
            </a:lvl1pPr>
          </a:lstStyle>
          <a:p>
            <a:endParaRPr lang="en-US" dirty="0"/>
          </a:p>
        </p:txBody>
      </p:sp>
      <p:sp>
        <p:nvSpPr>
          <p:cNvPr id="3" name="Date Placeholder 2"/>
          <p:cNvSpPr>
            <a:spLocks noGrp="1"/>
          </p:cNvSpPr>
          <p:nvPr>
            <p:ph type="dt" sz="quarter" idx="1"/>
          </p:nvPr>
        </p:nvSpPr>
        <p:spPr>
          <a:xfrm>
            <a:off x="3967341" y="0"/>
            <a:ext cx="3035088" cy="464503"/>
          </a:xfrm>
          <a:prstGeom prst="rect">
            <a:avLst/>
          </a:prstGeom>
        </p:spPr>
        <p:txBody>
          <a:bodyPr vert="horz" lIns="93102" tIns="46552" rIns="93102" bIns="46552" rtlCol="0"/>
          <a:lstStyle>
            <a:lvl1pPr algn="r">
              <a:defRPr sz="1200"/>
            </a:lvl1pPr>
          </a:lstStyle>
          <a:p>
            <a:fld id="{0D9CCA76-052D-4A29-B84E-6457C798D97A}" type="datetimeFigureOut">
              <a:rPr lang="en-US" smtClean="0"/>
              <a:pPr/>
              <a:t>12/29/2016</a:t>
            </a:fld>
            <a:endParaRPr lang="en-US" dirty="0"/>
          </a:p>
        </p:txBody>
      </p:sp>
      <p:sp>
        <p:nvSpPr>
          <p:cNvPr id="4" name="Footer Placeholder 3"/>
          <p:cNvSpPr>
            <a:spLocks noGrp="1"/>
          </p:cNvSpPr>
          <p:nvPr>
            <p:ph type="ftr" sz="quarter" idx="2"/>
          </p:nvPr>
        </p:nvSpPr>
        <p:spPr>
          <a:xfrm>
            <a:off x="0" y="8823935"/>
            <a:ext cx="3035088" cy="464503"/>
          </a:xfrm>
          <a:prstGeom prst="rect">
            <a:avLst/>
          </a:prstGeom>
        </p:spPr>
        <p:txBody>
          <a:bodyPr vert="horz" lIns="93102" tIns="46552" rIns="93102" bIns="4655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67341" y="8823935"/>
            <a:ext cx="3035088" cy="464503"/>
          </a:xfrm>
          <a:prstGeom prst="rect">
            <a:avLst/>
          </a:prstGeom>
        </p:spPr>
        <p:txBody>
          <a:bodyPr vert="horz" lIns="93102" tIns="46552" rIns="93102" bIns="46552" rtlCol="0" anchor="b"/>
          <a:lstStyle>
            <a:lvl1pPr algn="r">
              <a:defRPr sz="1200"/>
            </a:lvl1pPr>
          </a:lstStyle>
          <a:p>
            <a:fld id="{C52BC19B-ACD8-4F7F-9621-FD98F19C79D1}" type="slidenum">
              <a:rPr lang="en-US" smtClean="0"/>
              <a:pPr/>
              <a:t>‹#›</a:t>
            </a:fld>
            <a:endParaRPr lang="en-US" dirty="0"/>
          </a:p>
        </p:txBody>
      </p:sp>
    </p:spTree>
    <p:extLst>
      <p:ext uri="{BB962C8B-B14F-4D97-AF65-F5344CB8AC3E}">
        <p14:creationId xmlns:p14="http://schemas.microsoft.com/office/powerpoint/2010/main" val="18236957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5088" cy="464503"/>
          </a:xfrm>
          <a:prstGeom prst="rect">
            <a:avLst/>
          </a:prstGeom>
        </p:spPr>
        <p:txBody>
          <a:bodyPr vert="horz" lIns="93102" tIns="46552" rIns="93102" bIns="46552" rtlCol="0"/>
          <a:lstStyle>
            <a:lvl1pPr algn="l">
              <a:defRPr sz="1200"/>
            </a:lvl1pPr>
          </a:lstStyle>
          <a:p>
            <a:endParaRPr lang="en-US" dirty="0"/>
          </a:p>
        </p:txBody>
      </p:sp>
      <p:sp>
        <p:nvSpPr>
          <p:cNvPr id="3" name="Date Placeholder 2"/>
          <p:cNvSpPr>
            <a:spLocks noGrp="1"/>
          </p:cNvSpPr>
          <p:nvPr>
            <p:ph type="dt" idx="1"/>
          </p:nvPr>
        </p:nvSpPr>
        <p:spPr>
          <a:xfrm>
            <a:off x="3967341" y="0"/>
            <a:ext cx="3035088" cy="464503"/>
          </a:xfrm>
          <a:prstGeom prst="rect">
            <a:avLst/>
          </a:prstGeom>
        </p:spPr>
        <p:txBody>
          <a:bodyPr vert="horz" lIns="93102" tIns="46552" rIns="93102" bIns="46552" rtlCol="0"/>
          <a:lstStyle>
            <a:lvl1pPr algn="r">
              <a:defRPr sz="1200"/>
            </a:lvl1pPr>
          </a:lstStyle>
          <a:p>
            <a:fld id="{924617CD-99E0-4CD1-A307-3846CC498DEC}" type="datetimeFigureOut">
              <a:rPr lang="en-US" smtClean="0"/>
              <a:pPr/>
              <a:t>12/29/2016</a:t>
            </a:fld>
            <a:endParaRPr lang="en-US" dirty="0"/>
          </a:p>
        </p:txBody>
      </p:sp>
      <p:sp>
        <p:nvSpPr>
          <p:cNvPr id="4" name="Slide Image Placeholder 3"/>
          <p:cNvSpPr>
            <a:spLocks noGrp="1" noRot="1" noChangeAspect="1"/>
          </p:cNvSpPr>
          <p:nvPr>
            <p:ph type="sldImg" idx="2"/>
          </p:nvPr>
        </p:nvSpPr>
        <p:spPr>
          <a:xfrm>
            <a:off x="1179513" y="696913"/>
            <a:ext cx="4645025" cy="3482975"/>
          </a:xfrm>
          <a:prstGeom prst="rect">
            <a:avLst/>
          </a:prstGeom>
          <a:noFill/>
          <a:ln w="12700">
            <a:solidFill>
              <a:prstClr val="black"/>
            </a:solidFill>
          </a:ln>
        </p:spPr>
        <p:txBody>
          <a:bodyPr vert="horz" lIns="93102" tIns="46552" rIns="93102" bIns="46552" rtlCol="0" anchor="ctr"/>
          <a:lstStyle/>
          <a:p>
            <a:endParaRPr lang="en-US" dirty="0"/>
          </a:p>
        </p:txBody>
      </p:sp>
      <p:sp>
        <p:nvSpPr>
          <p:cNvPr id="5" name="Notes Placeholder 4"/>
          <p:cNvSpPr>
            <a:spLocks noGrp="1"/>
          </p:cNvSpPr>
          <p:nvPr>
            <p:ph type="body" sz="quarter" idx="3"/>
          </p:nvPr>
        </p:nvSpPr>
        <p:spPr>
          <a:xfrm>
            <a:off x="700405" y="4412774"/>
            <a:ext cx="5603240" cy="4180523"/>
          </a:xfrm>
          <a:prstGeom prst="rect">
            <a:avLst/>
          </a:prstGeom>
        </p:spPr>
        <p:txBody>
          <a:bodyPr vert="horz" lIns="93102" tIns="46552" rIns="93102" bIns="4655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3935"/>
            <a:ext cx="3035088" cy="464503"/>
          </a:xfrm>
          <a:prstGeom prst="rect">
            <a:avLst/>
          </a:prstGeom>
        </p:spPr>
        <p:txBody>
          <a:bodyPr vert="horz" lIns="93102" tIns="46552" rIns="93102" bIns="4655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67341" y="8823935"/>
            <a:ext cx="3035088" cy="464503"/>
          </a:xfrm>
          <a:prstGeom prst="rect">
            <a:avLst/>
          </a:prstGeom>
        </p:spPr>
        <p:txBody>
          <a:bodyPr vert="horz" lIns="93102" tIns="46552" rIns="93102" bIns="46552" rtlCol="0" anchor="b"/>
          <a:lstStyle>
            <a:lvl1pPr algn="r">
              <a:defRPr sz="1200"/>
            </a:lvl1pPr>
          </a:lstStyle>
          <a:p>
            <a:fld id="{D589C20F-123F-4B34-90D5-3D3C7E2B2E0D}" type="slidenum">
              <a:rPr lang="en-US" smtClean="0"/>
              <a:pPr/>
              <a:t>‹#›</a:t>
            </a:fld>
            <a:endParaRPr lang="en-US" dirty="0"/>
          </a:p>
        </p:txBody>
      </p:sp>
    </p:spTree>
    <p:extLst>
      <p:ext uri="{BB962C8B-B14F-4D97-AF65-F5344CB8AC3E}">
        <p14:creationId xmlns:p14="http://schemas.microsoft.com/office/powerpoint/2010/main" val="1891176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89C20F-123F-4B34-90D5-3D3C7E2B2E0D}"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89C20F-123F-4B34-90D5-3D3C7E2B2E0D}"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89C20F-123F-4B34-90D5-3D3C7E2B2E0D}" type="slidenum">
              <a:rPr lang="en-US" smtClean="0"/>
              <a:pPr/>
              <a:t>7</a:t>
            </a:fld>
            <a:endParaRPr lang="en-US" dirty="0"/>
          </a:p>
        </p:txBody>
      </p:sp>
    </p:spTree>
    <p:extLst>
      <p:ext uri="{BB962C8B-B14F-4D97-AF65-F5344CB8AC3E}">
        <p14:creationId xmlns:p14="http://schemas.microsoft.com/office/powerpoint/2010/main" val="26766885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89C20F-123F-4B34-90D5-3D3C7E2B2E0D}" type="slidenum">
              <a:rPr lang="en-US" smtClean="0"/>
              <a:pPr/>
              <a:t>12</a:t>
            </a:fld>
            <a:endParaRPr lang="en-US" dirty="0"/>
          </a:p>
        </p:txBody>
      </p:sp>
    </p:spTree>
    <p:extLst>
      <p:ext uri="{BB962C8B-B14F-4D97-AF65-F5344CB8AC3E}">
        <p14:creationId xmlns:p14="http://schemas.microsoft.com/office/powerpoint/2010/main" val="9644862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89C20F-123F-4B34-90D5-3D3C7E2B2E0D}" type="slidenum">
              <a:rPr lang="en-US" smtClean="0"/>
              <a:pPr/>
              <a:t>19</a:t>
            </a:fld>
            <a:endParaRPr lang="en-US" dirty="0"/>
          </a:p>
        </p:txBody>
      </p:sp>
    </p:spTree>
    <p:extLst>
      <p:ext uri="{BB962C8B-B14F-4D97-AF65-F5344CB8AC3E}">
        <p14:creationId xmlns:p14="http://schemas.microsoft.com/office/powerpoint/2010/main" val="1081505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89C20F-123F-4B34-90D5-3D3C7E2B2E0D}" type="slidenum">
              <a:rPr lang="en-US" smtClean="0"/>
              <a:pPr/>
              <a:t>22</a:t>
            </a:fld>
            <a:endParaRPr lang="en-US" dirty="0"/>
          </a:p>
        </p:txBody>
      </p:sp>
    </p:spTree>
    <p:extLst>
      <p:ext uri="{BB962C8B-B14F-4D97-AF65-F5344CB8AC3E}">
        <p14:creationId xmlns:p14="http://schemas.microsoft.com/office/powerpoint/2010/main" val="4523938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589C20F-123F-4B34-90D5-3D3C7E2B2E0D}" type="slidenum">
              <a:rPr lang="en-US" smtClean="0"/>
              <a:pPr/>
              <a:t>29</a:t>
            </a:fld>
            <a:endParaRPr lang="en-US" dirty="0"/>
          </a:p>
        </p:txBody>
      </p:sp>
    </p:spTree>
    <p:extLst>
      <p:ext uri="{BB962C8B-B14F-4D97-AF65-F5344CB8AC3E}">
        <p14:creationId xmlns:p14="http://schemas.microsoft.com/office/powerpoint/2010/main" val="14907956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7" y="283"/>
            <a:ext cx="9143245" cy="6857434"/>
          </a:xfrm>
          <a:prstGeom prst="rect">
            <a:avLst/>
          </a:prstGeom>
        </p:spPr>
      </p:pic>
      <p:sp>
        <p:nvSpPr>
          <p:cNvPr id="2" name="Title 1"/>
          <p:cNvSpPr>
            <a:spLocks noGrp="1"/>
          </p:cNvSpPr>
          <p:nvPr>
            <p:ph type="ctrTitle"/>
          </p:nvPr>
        </p:nvSpPr>
        <p:spPr>
          <a:xfrm>
            <a:off x="1905000" y="2435225"/>
            <a:ext cx="67818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905000" y="4191000"/>
            <a:ext cx="67818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7" name="Date Placeholder 3"/>
          <p:cNvSpPr>
            <a:spLocks noGrp="1"/>
          </p:cNvSpPr>
          <p:nvPr>
            <p:ph type="dt" sz="half" idx="10"/>
          </p:nvPr>
        </p:nvSpPr>
        <p:spPr>
          <a:xfrm>
            <a:off x="1801813" y="6356350"/>
            <a:ext cx="914400" cy="365125"/>
          </a:xfrm>
        </p:spPr>
        <p:txBody>
          <a:bodyPr/>
          <a:lstStyle>
            <a:lvl1pPr>
              <a:defRPr smtClean="0"/>
            </a:lvl1pPr>
          </a:lstStyle>
          <a:p>
            <a:pPr>
              <a:defRPr/>
            </a:pPr>
            <a:fld id="{201573FA-8A51-412C-936D-A41BF514D6D7}" type="datetime1">
              <a:rPr lang="en-US" smtClean="0"/>
              <a:pPr>
                <a:defRPr/>
              </a:pPr>
              <a:t>12/29/2016</a:t>
            </a:fld>
            <a:endParaRPr lang="en-US" dirty="0"/>
          </a:p>
        </p:txBody>
      </p:sp>
      <p:sp>
        <p:nvSpPr>
          <p:cNvPr id="8" name="Footer Placeholder 4"/>
          <p:cNvSpPr>
            <a:spLocks noGrp="1"/>
          </p:cNvSpPr>
          <p:nvPr>
            <p:ph type="ftr" sz="quarter" idx="11"/>
          </p:nvPr>
        </p:nvSpPr>
        <p:spPr>
          <a:xfrm>
            <a:off x="2944813" y="6356350"/>
            <a:ext cx="2133600" cy="365125"/>
          </a:xfrm>
          <a:prstGeom prst="rect">
            <a:avLst/>
          </a:prstGeom>
        </p:spPr>
        <p:txBody>
          <a:bodyPr/>
          <a:lstStyle>
            <a:lvl1pPr fontAlgn="auto">
              <a:spcBef>
                <a:spcPts val="0"/>
              </a:spcBef>
              <a:spcAft>
                <a:spcPts val="0"/>
              </a:spcAft>
              <a:defRPr lang="en-US">
                <a:latin typeface="+mn-lt"/>
                <a:ea typeface="+mn-ea"/>
                <a:cs typeface="+mn-cs"/>
              </a:defRPr>
            </a:lvl1pPr>
          </a:lstStyle>
          <a:p>
            <a:pPr>
              <a:defRPr/>
            </a:pPr>
            <a:endParaRPr dirty="0"/>
          </a:p>
        </p:txBody>
      </p:sp>
      <p:sp>
        <p:nvSpPr>
          <p:cNvPr id="9" name="Slide Number Placeholder 5"/>
          <p:cNvSpPr>
            <a:spLocks noGrp="1"/>
          </p:cNvSpPr>
          <p:nvPr>
            <p:ph type="sldNum" sz="quarter" idx="12"/>
          </p:nvPr>
        </p:nvSpPr>
        <p:spPr>
          <a:xfrm>
            <a:off x="5307013" y="6356350"/>
            <a:ext cx="685800" cy="365125"/>
          </a:xfrm>
        </p:spPr>
        <p:txBody>
          <a:bodyPr/>
          <a:lstStyle>
            <a:lvl1pPr>
              <a:defRPr smtClean="0"/>
            </a:lvl1pPr>
          </a:lstStyle>
          <a:p>
            <a:pPr>
              <a:defRPr/>
            </a:pPr>
            <a:fld id="{933F3EB5-F6A3-4C9B-92DA-ADE07542AEC0}"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fld id="{552BD2C0-9DF5-400A-B9D5-782E9DAFF830}" type="datetime1">
              <a:rPr lang="en-US" smtClean="0"/>
              <a:pPr>
                <a:defRPr/>
              </a:pPr>
              <a:t>12/29/2016</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smtClean="0"/>
            </a:lvl1pPr>
          </a:lstStyle>
          <a:p>
            <a:pPr>
              <a:defRPr/>
            </a:pPr>
            <a:fld id="{EB344E70-B29C-4D5A-B371-00822F1600D1}"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smtClean="0"/>
            </a:lvl1pPr>
          </a:lstStyle>
          <a:p>
            <a:pPr>
              <a:defRPr/>
            </a:pPr>
            <a:fld id="{6A37F8A7-0AC6-45B2-AE4F-D50115CD1FAE}" type="datetime1">
              <a:rPr lang="en-US" smtClean="0"/>
              <a:pPr>
                <a:defRPr/>
              </a:pPr>
              <a:t>12/29/2016</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smtClean="0"/>
            </a:lvl1pPr>
          </a:lstStyle>
          <a:p>
            <a:pPr>
              <a:defRPr/>
            </a:pPr>
            <a:fld id="{30E523AE-DB30-4DA5-8E70-4DBC21529AC5}"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b="1"/>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smtClean="0"/>
            </a:lvl1pPr>
          </a:lstStyle>
          <a:p>
            <a:pPr>
              <a:defRPr/>
            </a:pPr>
            <a:fld id="{C06B4EFD-C58E-49A4-816B-2643F1322A38}" type="slidenum">
              <a:rPr lang="en-US"/>
              <a:pPr>
                <a:defRPr/>
              </a:pPr>
              <a:t>‹#›</a:t>
            </a:fld>
            <a:endParaRPr lang="en-US" dirty="0"/>
          </a:p>
        </p:txBody>
      </p:sp>
      <p:sp>
        <p:nvSpPr>
          <p:cNvPr id="7" name="TextBox 6"/>
          <p:cNvSpPr txBox="1"/>
          <p:nvPr userDrawn="1"/>
        </p:nvSpPr>
        <p:spPr>
          <a:xfrm>
            <a:off x="0" y="0"/>
            <a:ext cx="1344342" cy="400110"/>
          </a:xfrm>
          <a:prstGeom prst="rect">
            <a:avLst/>
          </a:prstGeom>
          <a:noFill/>
        </p:spPr>
        <p:txBody>
          <a:bodyPr wrap="none" rtlCol="0">
            <a:spAutoFit/>
          </a:bodyPr>
          <a:lstStyle/>
          <a:p>
            <a:r>
              <a:rPr lang="en-US" sz="2000" b="1" dirty="0" smtClean="0">
                <a:latin typeface="+mn-lt"/>
              </a:rPr>
              <a:t>Opioid STR</a:t>
            </a:r>
            <a:endParaRPr lang="en-US" sz="2000" b="1" dirty="0">
              <a:latin typeface="+mn-lt"/>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lvl1pPr>
          </a:lstStyle>
          <a:p>
            <a:pPr>
              <a:defRPr/>
            </a:pPr>
            <a:fld id="{83C64E64-FE93-48FA-BA77-588CEB3078CF}" type="datetime1">
              <a:rPr lang="en-US" smtClean="0"/>
              <a:pPr>
                <a:defRPr/>
              </a:pPr>
              <a:t>12/29/2016</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smtClean="0"/>
            </a:lvl1pPr>
          </a:lstStyle>
          <a:p>
            <a:pPr>
              <a:defRPr/>
            </a:pPr>
            <a:fld id="{146F3452-D885-44AF-A4AA-8E0C5B4ADC3C}"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smtClean="0"/>
            </a:lvl1pPr>
          </a:lstStyle>
          <a:p>
            <a:pPr>
              <a:defRPr/>
            </a:pPr>
            <a:fld id="{6482EA8E-5B5F-4962-8EB4-CF739F911C69}" type="datetime1">
              <a:rPr lang="en-US" smtClean="0"/>
              <a:pPr>
                <a:defRPr/>
              </a:pPr>
              <a:t>12/29/2016</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smtClean="0"/>
            </a:lvl1pPr>
          </a:lstStyle>
          <a:p>
            <a:pPr>
              <a:defRPr/>
            </a:pPr>
            <a:fld id="{C4A55D31-5EB7-41D3-A951-185D2D093743}"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smtClean="0"/>
            </a:lvl1pPr>
          </a:lstStyle>
          <a:p>
            <a:pPr>
              <a:defRPr/>
            </a:pPr>
            <a:fld id="{2A875184-B28F-4351-952F-A469A55C5D3D}" type="datetime1">
              <a:rPr lang="en-US" smtClean="0"/>
              <a:pPr>
                <a:defRPr/>
              </a:pPr>
              <a:t>12/29/2016</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9" name="Slide Number Placeholder 8"/>
          <p:cNvSpPr>
            <a:spLocks noGrp="1"/>
          </p:cNvSpPr>
          <p:nvPr>
            <p:ph type="sldNum" sz="quarter" idx="12"/>
          </p:nvPr>
        </p:nvSpPr>
        <p:spPr/>
        <p:txBody>
          <a:bodyPr/>
          <a:lstStyle>
            <a:lvl1pPr>
              <a:defRPr smtClean="0"/>
            </a:lvl1pPr>
          </a:lstStyle>
          <a:p>
            <a:pPr>
              <a:defRPr/>
            </a:pPr>
            <a:fld id="{6858E052-4F63-47DF-8327-0964EF42CF42}"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3" name="Picture 6" descr="PPT Template.jpg"/>
          <p:cNvPicPr>
            <a:picLocks noChangeAspect="1"/>
          </p:cNvPicPr>
          <p:nvPr/>
        </p:nvPicPr>
        <p:blipFill>
          <a:blip r:embed="rId2" cstate="print"/>
          <a:srcRect/>
          <a:stretch>
            <a:fillRect/>
          </a:stretch>
        </p:blipFill>
        <p:spPr bwMode="auto">
          <a:xfrm>
            <a:off x="0" y="0"/>
            <a:ext cx="9144001" cy="6858000"/>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5" name="Picture 6" descr="PPT Template4.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Title 1"/>
          <p:cNvSpPr>
            <a:spLocks noGrp="1"/>
          </p:cNvSpPr>
          <p:nvPr>
            <p:ph type="title"/>
          </p:nvPr>
        </p:nvSpPr>
        <p:spPr>
          <a:xfrm>
            <a:off x="457200" y="274320"/>
            <a:ext cx="8229600" cy="1020762"/>
          </a:xfrm>
        </p:spPr>
        <p:txBody>
          <a:bodyPr/>
          <a:lstStyle>
            <a:lvl1pPr algn="l">
              <a:defRPr/>
            </a:lvl1pPr>
          </a:lstStyle>
          <a:p>
            <a:r>
              <a:rPr lang="en-US" smtClean="0"/>
              <a:t>Click to edit Master title style</a:t>
            </a:r>
            <a:endParaRPr lang="en-US"/>
          </a:p>
        </p:txBody>
      </p:sp>
      <p:sp>
        <p:nvSpPr>
          <p:cNvPr id="9" name="Content Placeholder 2"/>
          <p:cNvSpPr>
            <a:spLocks noGrp="1"/>
          </p:cNvSpPr>
          <p:nvPr>
            <p:ph idx="1"/>
          </p:nvPr>
        </p:nvSpPr>
        <p:spPr>
          <a:xfrm>
            <a:off x="457200" y="1828800"/>
            <a:ext cx="8229600" cy="429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1"/>
          <p:cNvSpPr>
            <a:spLocks noGrp="1"/>
          </p:cNvSpPr>
          <p:nvPr>
            <p:ph type="dt" sz="half" idx="10"/>
          </p:nvPr>
        </p:nvSpPr>
        <p:spPr/>
        <p:txBody>
          <a:bodyPr/>
          <a:lstStyle>
            <a:lvl1pPr>
              <a:defRPr smtClean="0"/>
            </a:lvl1pPr>
          </a:lstStyle>
          <a:p>
            <a:pPr>
              <a:defRPr/>
            </a:pPr>
            <a:fld id="{53BEE67E-18DF-45BA-89D1-BE53147F28F0}" type="datetime1">
              <a:rPr lang="en-US" smtClean="0"/>
              <a:pPr>
                <a:defRPr/>
              </a:pPr>
              <a:t>12/29/2016</a:t>
            </a:fld>
            <a:endParaRPr lang="en-US" dirty="0"/>
          </a:p>
        </p:txBody>
      </p:sp>
      <p:sp>
        <p:nvSpPr>
          <p:cNvPr id="10"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11" name="Slide Number Placeholder 3"/>
          <p:cNvSpPr>
            <a:spLocks noGrp="1"/>
          </p:cNvSpPr>
          <p:nvPr>
            <p:ph type="sldNum" sz="quarter" idx="12"/>
          </p:nvPr>
        </p:nvSpPr>
        <p:spPr/>
        <p:txBody>
          <a:bodyPr/>
          <a:lstStyle>
            <a:lvl1pPr>
              <a:defRPr smtClean="0"/>
            </a:lvl1pPr>
          </a:lstStyle>
          <a:p>
            <a:pPr>
              <a:defRPr/>
            </a:pPr>
            <a:fld id="{B59B5AD1-D457-44F5-B555-12DCCCD5C4B5}"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pPr>
              <a:defRPr/>
            </a:pPr>
            <a:fld id="{4DB3DB1A-DE4A-45BC-9BBA-10CF02FEF056}" type="datetime1">
              <a:rPr lang="en-US" smtClean="0"/>
              <a:pPr>
                <a:defRPr/>
              </a:pPr>
              <a:t>12/29/2016</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smtClean="0"/>
            </a:lvl1pPr>
          </a:lstStyle>
          <a:p>
            <a:pPr>
              <a:defRPr/>
            </a:pPr>
            <a:fld id="{42BBCF46-7FEE-45D3-8144-DB6692922CFC}"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smtClean="0"/>
            </a:lvl1pPr>
          </a:lstStyle>
          <a:p>
            <a:pPr>
              <a:defRPr/>
            </a:pPr>
            <a:fld id="{F4BE6AA6-E43B-4E48-9BCE-680A1BCAF29A}" type="datetime1">
              <a:rPr lang="en-US" smtClean="0"/>
              <a:pPr>
                <a:defRPr/>
              </a:pPr>
              <a:t>12/29/2016</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ea typeface="+mn-ea"/>
                <a:cs typeface="+mn-cs"/>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smtClean="0"/>
            </a:lvl1pPr>
          </a:lstStyle>
          <a:p>
            <a:pPr>
              <a:defRPr/>
            </a:pPr>
            <a:fld id="{287E32E8-7D8D-49CB-AFFC-D408BA4254E9}" type="slidenum">
              <a:rPr lang="en-US"/>
              <a:pPr>
                <a:defRPr/>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CC">
            <a:alpha val="40784"/>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57200" y="274638"/>
            <a:ext cx="8229600" cy="10207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2" name="Picture 1"/>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028" name="Text Placeholder 2"/>
          <p:cNvSpPr>
            <a:spLocks noGrp="1"/>
          </p:cNvSpPr>
          <p:nvPr>
            <p:ph type="body" idx="1"/>
          </p:nvPr>
        </p:nvSpPr>
        <p:spPr bwMode="auto">
          <a:xfrm>
            <a:off x="457200" y="1828800"/>
            <a:ext cx="8229600" cy="4297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28194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ea typeface="ＭＳ Ｐゴシック" charset="-128"/>
                <a:cs typeface="Arial" pitchFamily="34" charset="0"/>
              </a:defRPr>
            </a:lvl1pPr>
          </a:lstStyle>
          <a:p>
            <a:pPr>
              <a:defRPr/>
            </a:pPr>
            <a:fld id="{8978D570-5EC6-4C31-AE9B-6347FCFE11DD}" type="datetime1">
              <a:rPr lang="en-US" smtClean="0"/>
              <a:pPr>
                <a:defRPr/>
              </a:pPr>
              <a:t>12/29/2016</a:t>
            </a:fld>
            <a:endParaRPr lang="en-US" dirty="0"/>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ea typeface="ＭＳ Ｐゴシック" charset="-128"/>
                <a:cs typeface="Arial" pitchFamily="34" charset="0"/>
              </a:defRPr>
            </a:lvl1pPr>
          </a:lstStyle>
          <a:p>
            <a:pPr>
              <a:defRPr/>
            </a:pPr>
            <a:fld id="{A40590C8-762A-42EC-A99F-01964D5ABCC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957" r:id="rId1"/>
    <p:sldLayoutId id="2147483958" r:id="rId2"/>
    <p:sldLayoutId id="2147483959" r:id="rId3"/>
    <p:sldLayoutId id="2147483960" r:id="rId4"/>
    <p:sldLayoutId id="2147483961" r:id="rId5"/>
    <p:sldLayoutId id="2147483962" r:id="rId6"/>
    <p:sldLayoutId id="2147483963" r:id="rId7"/>
    <p:sldLayoutId id="2147483964" r:id="rId8"/>
    <p:sldLayoutId id="2147483965" r:id="rId9"/>
    <p:sldLayoutId id="2147483966" r:id="rId10"/>
    <p:sldLayoutId id="2147483967"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cs typeface="ＭＳ Ｐゴシック"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charset="0"/>
          <a:cs typeface="ＭＳ Ｐゴシック"/>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charset="0"/>
          <a:cs typeface="ＭＳ Ｐゴシック"/>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ＭＳ Ｐゴシック"/>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charset="0"/>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hyperlink" Target="https://www.samhsa.gov/medication-assisted-treatment" TargetMode="External"/><Relationship Id="rId3" Type="http://schemas.openxmlformats.org/officeDocument/2006/relationships/hyperlink" Target="https://www.effectivehealthcare.ahrq.gov/search-for-guides-reviews-and-reports/?pageaction=displayproduct&amp;productid=2350" TargetMode="External"/><Relationship Id="rId7" Type="http://schemas.openxmlformats.org/officeDocument/2006/relationships/hyperlink" Target="https://addiction.surgeongeneral.gov/"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bphc.hrsa.gov/programopportunities/fundingopportunities/substanceabuse/2016awards/index.html" TargetMode="External"/><Relationship Id="rId5" Type="http://schemas.openxmlformats.org/officeDocument/2006/relationships/hyperlink" Target="http://www.pewtrusts.org/en/research-and-analysis/analysis/2016/02/11/improvements-to-prescription-drug-monitoring-programs-can-help-stop-overdose-deaths" TargetMode="External"/><Relationship Id="rId4" Type="http://schemas.openxmlformats.org/officeDocument/2006/relationships/hyperlink" Target="https://www.cdc.gov/mmwr/volumes/65/wr/pdfs/mm655051e1.pdf" TargetMode="External"/><Relationship Id="rId9" Type="http://schemas.openxmlformats.org/officeDocument/2006/relationships/hyperlink" Target="https://www.samhsa.gov/capt/about-capt"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mailto:OpioidSTR@samhsa.hhs.gov"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_1._ELIGIBLE_APPLICANT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I.2 Expectations</a:t>
            </a:r>
            <a:endParaRPr lang="en-US" dirty="0"/>
          </a:p>
        </p:txBody>
      </p:sp>
      <p:sp>
        <p:nvSpPr>
          <p:cNvPr id="3" name="Content Placeholder 2"/>
          <p:cNvSpPr>
            <a:spLocks noGrp="1"/>
          </p:cNvSpPr>
          <p:nvPr>
            <p:ph idx="1"/>
          </p:nvPr>
        </p:nvSpPr>
        <p:spPr>
          <a:xfrm>
            <a:off x="381000" y="1600200"/>
            <a:ext cx="8458200" cy="4800600"/>
          </a:xfrm>
        </p:spPr>
        <p:txBody>
          <a:bodyPr/>
          <a:lstStyle/>
          <a:p>
            <a:pPr marL="0" indent="0">
              <a:buNone/>
            </a:pPr>
            <a:r>
              <a:rPr lang="en-US" sz="2000" dirty="0" smtClean="0"/>
              <a:t>SAMHSA expects the grantee to:</a:t>
            </a:r>
          </a:p>
          <a:p>
            <a:r>
              <a:rPr lang="en-US" sz="2000" dirty="0"/>
              <a:t>P</a:t>
            </a:r>
            <a:r>
              <a:rPr lang="en-US" sz="2000" dirty="0" smtClean="0"/>
              <a:t>rovide </a:t>
            </a:r>
            <a:r>
              <a:rPr lang="en-US" sz="2000" dirty="0"/>
              <a:t>an array of prevention, treatment, &amp;</a:t>
            </a:r>
            <a:r>
              <a:rPr lang="en-US" sz="2000" dirty="0" smtClean="0"/>
              <a:t> </a:t>
            </a:r>
            <a:r>
              <a:rPr lang="en-US" sz="2000" dirty="0"/>
              <a:t>recovery support services </a:t>
            </a:r>
            <a:r>
              <a:rPr lang="en-US" sz="2000" dirty="0" smtClean="0"/>
              <a:t>to address the </a:t>
            </a:r>
            <a:r>
              <a:rPr lang="en-US" sz="2000" dirty="0"/>
              <a:t>opioid misuse &amp;</a:t>
            </a:r>
            <a:r>
              <a:rPr lang="en-US" sz="2000" dirty="0" smtClean="0"/>
              <a:t> overdose </a:t>
            </a:r>
            <a:r>
              <a:rPr lang="en-US" sz="2000" dirty="0"/>
              <a:t>epidemic within the </a:t>
            </a:r>
            <a:r>
              <a:rPr lang="en-US" sz="2000" dirty="0" smtClean="0"/>
              <a:t>states &amp; territories</a:t>
            </a:r>
            <a:r>
              <a:rPr lang="en-US" sz="2000" dirty="0"/>
              <a:t> </a:t>
            </a:r>
            <a:r>
              <a:rPr lang="en-US" sz="2000" dirty="0" smtClean="0"/>
              <a:t>based on needs identified in the State’s strategic plan.</a:t>
            </a:r>
          </a:p>
          <a:p>
            <a:r>
              <a:rPr lang="en-US" sz="2000" dirty="0" smtClean="0"/>
              <a:t>Spend up to 5% of the award on administrative/infrastructure costs to administer the grant.</a:t>
            </a:r>
          </a:p>
          <a:p>
            <a:r>
              <a:rPr lang="en-US" sz="2000" dirty="0" smtClean="0"/>
              <a:t>Spend at least 80% of the remaining award (after administrative/infrastructure costs) </a:t>
            </a:r>
            <a:r>
              <a:rPr lang="en-US" sz="2000" dirty="0"/>
              <a:t>on </a:t>
            </a:r>
            <a:r>
              <a:rPr lang="en-US" sz="2000" dirty="0" smtClean="0"/>
              <a:t>OUD </a:t>
            </a:r>
            <a:r>
              <a:rPr lang="en-US" sz="2000" dirty="0"/>
              <a:t>treatment </a:t>
            </a:r>
            <a:r>
              <a:rPr lang="en-US" sz="2000" dirty="0" smtClean="0"/>
              <a:t>&amp; </a:t>
            </a:r>
            <a:r>
              <a:rPr lang="en-US" sz="2000" dirty="0"/>
              <a:t>recovery </a:t>
            </a:r>
            <a:r>
              <a:rPr lang="en-US" sz="2000" dirty="0" smtClean="0"/>
              <a:t>services. </a:t>
            </a:r>
          </a:p>
          <a:p>
            <a:r>
              <a:rPr lang="en-US" sz="2000" dirty="0"/>
              <a:t>A</a:t>
            </a:r>
            <a:r>
              <a:rPr lang="en-US" sz="2000" dirty="0" smtClean="0"/>
              <a:t>ssess </a:t>
            </a:r>
            <a:r>
              <a:rPr lang="en-US" sz="2000" dirty="0"/>
              <a:t>the needs of their tribal communities </a:t>
            </a:r>
            <a:r>
              <a:rPr lang="en-US" sz="2000" dirty="0" smtClean="0"/>
              <a:t>&amp;  </a:t>
            </a:r>
            <a:r>
              <a:rPr lang="en-US" sz="2000" dirty="0"/>
              <a:t>include them in their strategic plan. </a:t>
            </a:r>
            <a:endParaRPr lang="en-US" sz="2000" dirty="0" smtClean="0"/>
          </a:p>
          <a:p>
            <a:r>
              <a:rPr lang="en-US" sz="2000" dirty="0" smtClean="0"/>
              <a:t>Report expenditures </a:t>
            </a:r>
            <a:r>
              <a:rPr lang="en-US" sz="2000" dirty="0"/>
              <a:t>for all activities. </a:t>
            </a:r>
            <a:endParaRPr lang="en-US" sz="2000" dirty="0" smtClean="0"/>
          </a:p>
          <a:p>
            <a:r>
              <a:rPr lang="en-US" sz="2000" dirty="0" smtClean="0"/>
              <a:t>Ensure all </a:t>
            </a:r>
            <a:r>
              <a:rPr lang="en-US" sz="2000" dirty="0"/>
              <a:t>available resources for services within the state or territory are leveraged for prevention </a:t>
            </a:r>
            <a:r>
              <a:rPr lang="en-US" sz="2000" dirty="0" smtClean="0"/>
              <a:t>&amp; </a:t>
            </a:r>
            <a:r>
              <a:rPr lang="en-US" sz="2000" dirty="0"/>
              <a:t>treatment services </a:t>
            </a:r>
            <a:r>
              <a:rPr lang="en-US" sz="2000" dirty="0" smtClean="0"/>
              <a:t>&amp; </a:t>
            </a:r>
            <a:r>
              <a:rPr lang="en-US" sz="2000" dirty="0"/>
              <a:t>coordinate activities to avoid duplication of efforts.</a:t>
            </a:r>
          </a:p>
          <a:p>
            <a:endParaRPr lang="en-US" sz="24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10</a:t>
            </a:fld>
            <a:endParaRPr lang="en-US" dirty="0"/>
          </a:p>
        </p:txBody>
      </p:sp>
    </p:spTree>
    <p:extLst>
      <p:ext uri="{BB962C8B-B14F-4D97-AF65-F5344CB8AC3E}">
        <p14:creationId xmlns:p14="http://schemas.microsoft.com/office/powerpoint/2010/main" val="834018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I.2 Required Activities</a:t>
            </a:r>
            <a:endParaRPr lang="en-US" dirty="0"/>
          </a:p>
        </p:txBody>
      </p:sp>
      <p:sp>
        <p:nvSpPr>
          <p:cNvPr id="3" name="Content Placeholder 2"/>
          <p:cNvSpPr>
            <a:spLocks noGrp="1"/>
          </p:cNvSpPr>
          <p:nvPr>
            <p:ph idx="1"/>
          </p:nvPr>
        </p:nvSpPr>
        <p:spPr>
          <a:xfrm>
            <a:off x="457200" y="1600200"/>
            <a:ext cx="8229600" cy="4297363"/>
          </a:xfrm>
        </p:spPr>
        <p:txBody>
          <a:bodyPr/>
          <a:lstStyle/>
          <a:p>
            <a:pPr lvl="0"/>
            <a:r>
              <a:rPr lang="en-US" sz="2200" dirty="0"/>
              <a:t>Develop a needs assessment using statewide epidemiological data (where available if a needs assessment effort is already in place, work with the local, state, or tribal epidemiological outcomes workgroup to enhance and supplement the current process and its findings). The needs assessment should identify: </a:t>
            </a:r>
          </a:p>
          <a:p>
            <a:pPr lvl="1"/>
            <a:r>
              <a:rPr lang="en-US" sz="2200" dirty="0"/>
              <a:t>areas where opioid misuse and related harms are most prevalent.</a:t>
            </a:r>
          </a:p>
          <a:p>
            <a:pPr lvl="1"/>
            <a:r>
              <a:rPr lang="en-US" sz="2200" dirty="0"/>
              <a:t>the number and location of opioid treatment providers in the state, including providers that offer </a:t>
            </a:r>
            <a:r>
              <a:rPr lang="en-US" sz="2200" dirty="0" smtClean="0"/>
              <a:t>OUD services</a:t>
            </a:r>
            <a:r>
              <a:rPr lang="en-US" sz="2200" dirty="0"/>
              <a:t>.  </a:t>
            </a:r>
          </a:p>
          <a:p>
            <a:pPr lvl="1"/>
            <a:r>
              <a:rPr lang="en-US" sz="2200" dirty="0"/>
              <a:t>all existing activities and their funding sources in the state that address opioid use prevention, treatment, and recovery activities and remaining gaps in these </a:t>
            </a:r>
            <a:r>
              <a:rPr lang="en-US" sz="2200" dirty="0" smtClean="0"/>
              <a:t>activities.</a:t>
            </a:r>
            <a:endParaRPr lang="en-US" sz="22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11</a:t>
            </a:fld>
            <a:endParaRPr lang="en-US" dirty="0"/>
          </a:p>
        </p:txBody>
      </p:sp>
    </p:spTree>
    <p:extLst>
      <p:ext uri="{BB962C8B-B14F-4D97-AF65-F5344CB8AC3E}">
        <p14:creationId xmlns:p14="http://schemas.microsoft.com/office/powerpoint/2010/main" val="25991018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I.2 Required Activities – Cont’d.</a:t>
            </a:r>
            <a:endParaRPr lang="en-US" dirty="0"/>
          </a:p>
        </p:txBody>
      </p:sp>
      <p:sp>
        <p:nvSpPr>
          <p:cNvPr id="3" name="Content Placeholder 2"/>
          <p:cNvSpPr>
            <a:spLocks noGrp="1"/>
          </p:cNvSpPr>
          <p:nvPr>
            <p:ph idx="1"/>
          </p:nvPr>
        </p:nvSpPr>
        <p:spPr/>
        <p:txBody>
          <a:bodyPr/>
          <a:lstStyle/>
          <a:p>
            <a:pPr lvl="0"/>
            <a:r>
              <a:rPr lang="en-US" sz="2000" dirty="0" smtClean="0"/>
              <a:t>Develop a comprehensive state strategic plan to address the gaps in prevention, treatment, and recovery identified in the needs assessment.</a:t>
            </a:r>
          </a:p>
          <a:p>
            <a:pPr lvl="0"/>
            <a:r>
              <a:rPr lang="en-US" sz="2000" dirty="0" smtClean="0"/>
              <a:t>Design</a:t>
            </a:r>
            <a:r>
              <a:rPr lang="en-US" sz="2000" dirty="0"/>
              <a:t>, implement, enhance, and evaluate primary and secondary prevention using evidence-based methods defined by SAMHSA or CDC proven to reduce the number of persons with OUDs and OUD associated deaths. </a:t>
            </a:r>
          </a:p>
          <a:p>
            <a:pPr lvl="0"/>
            <a:r>
              <a:rPr lang="en-US" sz="2000" dirty="0"/>
              <a:t>Implement or expand access to clinically appropriate evidence-based practices (EBPs) for OUD treatment, particularly, the use of medication assisted treatment (MAT), i.e., the use of FDA-approved medications (e.g., methadone, buprenorphine products including buprenorphine/naloxone combination formulations and buprenorphine </a:t>
            </a:r>
            <a:r>
              <a:rPr lang="en-US" sz="2000" dirty="0" err="1"/>
              <a:t>monoproduct</a:t>
            </a:r>
            <a:r>
              <a:rPr lang="en-US" sz="2000" dirty="0"/>
              <a:t> formulations, naltrexone products including extended-release and oral formulations or implantable buprenorphine) in combination with psychosocial interventions</a:t>
            </a:r>
            <a:r>
              <a:rPr lang="en-US" sz="2000" dirty="0" smtClean="0"/>
              <a:t>.</a:t>
            </a:r>
            <a:endParaRPr lang="en-US" sz="20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12</a:t>
            </a:fld>
            <a:endParaRPr lang="en-US" dirty="0"/>
          </a:p>
        </p:txBody>
      </p:sp>
    </p:spTree>
    <p:extLst>
      <p:ext uri="{BB962C8B-B14F-4D97-AF65-F5344CB8AC3E}">
        <p14:creationId xmlns:p14="http://schemas.microsoft.com/office/powerpoint/2010/main" val="8299841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I.2 Required Activities – Concluded</a:t>
            </a:r>
            <a:endParaRPr lang="en-US" dirty="0"/>
          </a:p>
        </p:txBody>
      </p:sp>
      <p:sp>
        <p:nvSpPr>
          <p:cNvPr id="3" name="Content Placeholder 2"/>
          <p:cNvSpPr>
            <a:spLocks noGrp="1"/>
          </p:cNvSpPr>
          <p:nvPr>
            <p:ph idx="1"/>
          </p:nvPr>
        </p:nvSpPr>
        <p:spPr>
          <a:xfrm>
            <a:off x="457200" y="1676400"/>
            <a:ext cx="8229600" cy="4724400"/>
          </a:xfrm>
        </p:spPr>
        <p:txBody>
          <a:bodyPr/>
          <a:lstStyle/>
          <a:p>
            <a:pPr lvl="0"/>
            <a:r>
              <a:rPr lang="en-US" sz="2200" dirty="0"/>
              <a:t>Provide assistance to patients with treatment costs and develop other strategies to eliminate or reduce treatment costs for under- and uninsured patients.</a:t>
            </a:r>
          </a:p>
          <a:p>
            <a:pPr lvl="0"/>
            <a:r>
              <a:rPr lang="en-US" sz="2200" dirty="0"/>
              <a:t>Provide treatment transition and coverage for patients reentering communities from criminal justice settings or other rehabilitative settings.</a:t>
            </a:r>
          </a:p>
          <a:p>
            <a:pPr lvl="0"/>
            <a:r>
              <a:rPr lang="en-US" sz="2200" dirty="0"/>
              <a:t>Enhance or support the provision of peer and other recovery support services designed to improve treatment access and retention and support long-term recovery</a:t>
            </a:r>
            <a:r>
              <a:rPr lang="en-US" sz="2200" dirty="0" smtClean="0"/>
              <a:t>.</a:t>
            </a:r>
            <a:endParaRPr lang="en-US" sz="22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13</a:t>
            </a:fld>
            <a:endParaRPr lang="en-US" dirty="0"/>
          </a:p>
        </p:txBody>
      </p:sp>
    </p:spTree>
    <p:extLst>
      <p:ext uri="{BB962C8B-B14F-4D97-AF65-F5344CB8AC3E}">
        <p14:creationId xmlns:p14="http://schemas.microsoft.com/office/powerpoint/2010/main" val="15131562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 Allowable Activities</a:t>
            </a:r>
            <a:endParaRPr lang="en-US" dirty="0"/>
          </a:p>
        </p:txBody>
      </p:sp>
      <p:sp>
        <p:nvSpPr>
          <p:cNvPr id="3" name="Content Placeholder 2"/>
          <p:cNvSpPr>
            <a:spLocks noGrp="1"/>
          </p:cNvSpPr>
          <p:nvPr>
            <p:ph idx="1"/>
          </p:nvPr>
        </p:nvSpPr>
        <p:spPr/>
        <p:txBody>
          <a:bodyPr/>
          <a:lstStyle/>
          <a:p>
            <a:pPr lvl="0"/>
            <a:r>
              <a:rPr lang="en-US" sz="2000" dirty="0"/>
              <a:t>Train substance use and mental health care practitioners, on topics such as best practices for prescribing opioids, pain management, recognizing potential cases of substance use disorder, referral of patients to treatment programs, and overdose prevention including CDC’s opioid prescribing guidelines</a:t>
            </a:r>
            <a:r>
              <a:rPr lang="en-US" sz="2000" dirty="0" smtClean="0"/>
              <a:t>.</a:t>
            </a:r>
            <a:endParaRPr lang="en-US" sz="2000" dirty="0"/>
          </a:p>
          <a:p>
            <a:pPr lvl="0"/>
            <a:r>
              <a:rPr lang="en-US" sz="2000" dirty="0"/>
              <a:t>Support access to healthcare services, including services provided by Federally certified opioid treatment programs or other appropriate healthcare providers to treat substance use disorders</a:t>
            </a:r>
            <a:r>
              <a:rPr lang="en-US" sz="2000" dirty="0" smtClean="0"/>
              <a:t>.</a:t>
            </a:r>
            <a:endParaRPr lang="en-US" sz="2000" dirty="0"/>
          </a:p>
          <a:p>
            <a:pPr lvl="0"/>
            <a:r>
              <a:rPr lang="en-US" sz="2000" dirty="0"/>
              <a:t>Address barriers to receiving treatment by reducing the cost of treatment, developing systems of care to expand access to treatment, engaging and retaining patients in treatment, and addressing discrimination associated with accessing treatment, including discrimination that limits access to MAT</a:t>
            </a:r>
            <a:r>
              <a:rPr lang="en-US" sz="2000" dirty="0" smtClean="0"/>
              <a:t>.</a:t>
            </a:r>
            <a:endParaRPr lang="en-US" sz="20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14</a:t>
            </a:fld>
            <a:endParaRPr lang="en-US" dirty="0"/>
          </a:p>
        </p:txBody>
      </p:sp>
    </p:spTree>
    <p:extLst>
      <p:ext uri="{BB962C8B-B14F-4D97-AF65-F5344CB8AC3E}">
        <p14:creationId xmlns:p14="http://schemas.microsoft.com/office/powerpoint/2010/main" val="4766477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 Allowable Activities – Cont’d.</a:t>
            </a:r>
            <a:endParaRPr lang="en-US" dirty="0"/>
          </a:p>
        </p:txBody>
      </p:sp>
      <p:sp>
        <p:nvSpPr>
          <p:cNvPr id="3" name="Content Placeholder 2"/>
          <p:cNvSpPr>
            <a:spLocks noGrp="1"/>
          </p:cNvSpPr>
          <p:nvPr>
            <p:ph idx="1"/>
          </p:nvPr>
        </p:nvSpPr>
        <p:spPr/>
        <p:txBody>
          <a:bodyPr/>
          <a:lstStyle/>
          <a:p>
            <a:pPr lvl="0"/>
            <a:r>
              <a:rPr lang="en-US" sz="2000" dirty="0"/>
              <a:t>Train OUD prevention and treatment providers, such as physicians, nurses, NPs, PAs, counselors, social workers, care coordinators and case managers.  SAMHSA’s Opioid Overdose Prevention Toolkit must be used when developing training that addresses opioid overdose as well as CDC’s prescribing guidelines. </a:t>
            </a:r>
          </a:p>
          <a:p>
            <a:pPr lvl="0"/>
            <a:r>
              <a:rPr lang="en-US" sz="2000" dirty="0"/>
              <a:t>Support innovative </a:t>
            </a:r>
            <a:r>
              <a:rPr lang="en-US" sz="2000" dirty="0" err="1"/>
              <a:t>telehealth</a:t>
            </a:r>
            <a:r>
              <a:rPr lang="en-US" sz="2000" dirty="0"/>
              <a:t> in rural and underserved areas to increase the capacity of communities to support OUD prevention and treatment.</a:t>
            </a:r>
          </a:p>
          <a:p>
            <a:pPr lvl="0"/>
            <a:r>
              <a:rPr lang="en-US" sz="2000" dirty="0"/>
              <a:t>Integrate health information technology programs, including enhancing clinical decision tools, to support identification of patients with OUD and engage them in treatment.</a:t>
            </a:r>
          </a:p>
          <a:p>
            <a:pPr lvl="0"/>
            <a:r>
              <a:rPr lang="en-US" sz="2000" dirty="0"/>
              <a:t>Purchase naloxone for distribution in high need communities, if necessary, and training first responders, substance use prevention and treatment providers, and others on the use of naloxone. </a:t>
            </a:r>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15</a:t>
            </a:fld>
            <a:endParaRPr lang="en-US" dirty="0"/>
          </a:p>
        </p:txBody>
      </p:sp>
    </p:spTree>
    <p:extLst>
      <p:ext uri="{BB962C8B-B14F-4D97-AF65-F5344CB8AC3E}">
        <p14:creationId xmlns:p14="http://schemas.microsoft.com/office/powerpoint/2010/main" val="7052480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1.2 Allowable Activities – Concluded</a:t>
            </a:r>
            <a:endParaRPr lang="en-US" dirty="0"/>
          </a:p>
        </p:txBody>
      </p:sp>
      <p:sp>
        <p:nvSpPr>
          <p:cNvPr id="3" name="Content Placeholder 2"/>
          <p:cNvSpPr>
            <a:spLocks noGrp="1"/>
          </p:cNvSpPr>
          <p:nvPr>
            <p:ph idx="1"/>
          </p:nvPr>
        </p:nvSpPr>
        <p:spPr/>
        <p:txBody>
          <a:bodyPr/>
          <a:lstStyle/>
          <a:p>
            <a:pPr lvl="0"/>
            <a:r>
              <a:rPr lang="en-US" sz="2200" dirty="0"/>
              <a:t>Enhance the State Prescription Drug Monitoring Program (PDMP), working with CDC grantees where applicable, to increase use of PDMP data (where appropriate).</a:t>
            </a:r>
          </a:p>
          <a:p>
            <a:pPr lvl="0"/>
            <a:r>
              <a:rPr lang="en-US" sz="2200" dirty="0"/>
              <a:t>Establish and/or enhance statewide and community-based recovery support systems, networks, and organizations to develop capacity at the state and local levels to design and implement peer and other recovery support services as vital components of recovery-oriented continuum of care</a:t>
            </a:r>
            <a:r>
              <a:rPr lang="en-US" sz="2200" dirty="0" smtClean="0"/>
              <a:t>.</a:t>
            </a:r>
            <a:endParaRPr lang="en-US" sz="22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16</a:t>
            </a:fld>
            <a:endParaRPr lang="en-US" dirty="0"/>
          </a:p>
        </p:txBody>
      </p:sp>
    </p:spTree>
    <p:extLst>
      <p:ext uri="{BB962C8B-B14F-4D97-AF65-F5344CB8AC3E}">
        <p14:creationId xmlns:p14="http://schemas.microsoft.com/office/powerpoint/2010/main" val="279729674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20762"/>
          </a:xfrm>
        </p:spPr>
        <p:txBody>
          <a:bodyPr/>
          <a:lstStyle/>
          <a:p>
            <a:r>
              <a:rPr lang="en-US" dirty="0" smtClean="0"/>
              <a:t>I.2 Other Expectations </a:t>
            </a:r>
            <a:br>
              <a:rPr lang="en-US" dirty="0" smtClean="0"/>
            </a:br>
            <a:r>
              <a:rPr lang="en-US" dirty="0" smtClean="0"/>
              <a:t>(specific to Opioid STR)</a:t>
            </a:r>
            <a:endParaRPr lang="en-US" dirty="0"/>
          </a:p>
        </p:txBody>
      </p:sp>
      <p:sp>
        <p:nvSpPr>
          <p:cNvPr id="3" name="Content Placeholder 2"/>
          <p:cNvSpPr>
            <a:spLocks noGrp="1"/>
          </p:cNvSpPr>
          <p:nvPr>
            <p:ph idx="1"/>
          </p:nvPr>
        </p:nvSpPr>
        <p:spPr>
          <a:xfrm>
            <a:off x="304800" y="1676400"/>
            <a:ext cx="8610600" cy="4724400"/>
          </a:xfrm>
        </p:spPr>
        <p:txBody>
          <a:bodyPr/>
          <a:lstStyle/>
          <a:p>
            <a:r>
              <a:rPr lang="en-US" sz="2400" dirty="0"/>
              <a:t>If you currently receive opioid-related funding from other Federal programs, you must coordinate activities to eliminate duplication of services and programs (e.g. MAT-PDOA, SPF-Rx, PDO, SABG, CDC’s PDMP, etc.).</a:t>
            </a:r>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17</a:t>
            </a:fld>
            <a:endParaRPr lang="en-US" dirty="0"/>
          </a:p>
        </p:txBody>
      </p:sp>
    </p:spTree>
    <p:extLst>
      <p:ext uri="{BB962C8B-B14F-4D97-AF65-F5344CB8AC3E}">
        <p14:creationId xmlns:p14="http://schemas.microsoft.com/office/powerpoint/2010/main" val="32917851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9067800" cy="1020762"/>
          </a:xfrm>
        </p:spPr>
        <p:txBody>
          <a:bodyPr/>
          <a:lstStyle/>
          <a:p>
            <a:r>
              <a:rPr lang="en-US" dirty="0" smtClean="0"/>
              <a:t>I.2.1 Using Evidence-based Practices (EBPs)</a:t>
            </a:r>
            <a:endParaRPr lang="en-US" dirty="0"/>
          </a:p>
        </p:txBody>
      </p:sp>
      <p:sp>
        <p:nvSpPr>
          <p:cNvPr id="3" name="Content Placeholder 2"/>
          <p:cNvSpPr>
            <a:spLocks noGrp="1"/>
          </p:cNvSpPr>
          <p:nvPr>
            <p:ph idx="1"/>
          </p:nvPr>
        </p:nvSpPr>
        <p:spPr>
          <a:xfrm>
            <a:off x="228600" y="1600200"/>
            <a:ext cx="8686800" cy="4800600"/>
          </a:xfrm>
        </p:spPr>
        <p:txBody>
          <a:bodyPr/>
          <a:lstStyle/>
          <a:p>
            <a:r>
              <a:rPr lang="en-US" sz="2400" dirty="0"/>
              <a:t>Grantees will be expected to use </a:t>
            </a:r>
            <a:r>
              <a:rPr lang="en-US" sz="2400" dirty="0" smtClean="0"/>
              <a:t>EBP </a:t>
            </a:r>
            <a:r>
              <a:rPr lang="en-US" sz="2400" dirty="0"/>
              <a:t>strategies </a:t>
            </a:r>
            <a:r>
              <a:rPr lang="en-US" sz="2400" dirty="0" smtClean="0"/>
              <a:t>&amp; </a:t>
            </a:r>
            <a:r>
              <a:rPr lang="en-US" sz="2400" dirty="0"/>
              <a:t>identify which system design models </a:t>
            </a:r>
            <a:r>
              <a:rPr lang="en-US" sz="2400" dirty="0" smtClean="0"/>
              <a:t>are most appropriate for their population of focus and will </a:t>
            </a:r>
            <a:r>
              <a:rPr lang="en-US" sz="2400" dirty="0"/>
              <a:t>most rapidly address the gaps in their systems of </a:t>
            </a:r>
            <a:r>
              <a:rPr lang="en-US" sz="2400" dirty="0" smtClean="0"/>
              <a:t>care.</a:t>
            </a:r>
          </a:p>
          <a:p>
            <a:r>
              <a:rPr lang="en-US" sz="2400" dirty="0" smtClean="0"/>
              <a:t>Applicants must:</a:t>
            </a:r>
          </a:p>
          <a:p>
            <a:pPr lvl="1"/>
            <a:r>
              <a:rPr lang="en-US" sz="2400" dirty="0"/>
              <a:t>Identify the EBPs you propose to implement for the specific population(s) of focus. </a:t>
            </a:r>
            <a:r>
              <a:rPr lang="en-US" sz="2400" dirty="0" smtClean="0"/>
              <a:t>If </a:t>
            </a:r>
            <a:r>
              <a:rPr lang="en-US" sz="2400" dirty="0"/>
              <a:t>an EBP does not exist/apply for </a:t>
            </a:r>
            <a:r>
              <a:rPr lang="en-US" sz="2400" dirty="0" smtClean="0"/>
              <a:t>the </a:t>
            </a:r>
            <a:r>
              <a:rPr lang="en-US" sz="2400" dirty="0"/>
              <a:t>program/population(s) of focus, describe the service/practice </a:t>
            </a:r>
            <a:r>
              <a:rPr lang="en-US" sz="2400" dirty="0" smtClean="0"/>
              <a:t>to be implemented </a:t>
            </a:r>
            <a:r>
              <a:rPr lang="en-US" sz="2400" dirty="0"/>
              <a:t>as an appropriate alternative.</a:t>
            </a:r>
          </a:p>
          <a:p>
            <a:pPr lvl="1"/>
            <a:r>
              <a:rPr lang="en-US" sz="2400" dirty="0"/>
              <a:t>If </a:t>
            </a:r>
            <a:r>
              <a:rPr lang="en-US" sz="2400" dirty="0" smtClean="0"/>
              <a:t>proposing </a:t>
            </a:r>
            <a:r>
              <a:rPr lang="en-US" sz="2400" dirty="0"/>
              <a:t>to use more than one EBP, provide a justification for doing so and clearly identify which service modality and population of focus each practice will support.</a:t>
            </a:r>
          </a:p>
          <a:p>
            <a:endParaRPr lang="en-US" sz="28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18</a:t>
            </a:fld>
            <a:endParaRPr lang="en-US" dirty="0"/>
          </a:p>
        </p:txBody>
      </p:sp>
    </p:spTree>
    <p:extLst>
      <p:ext uri="{BB962C8B-B14F-4D97-AF65-F5344CB8AC3E}">
        <p14:creationId xmlns:p14="http://schemas.microsoft.com/office/powerpoint/2010/main" val="3198351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274638"/>
            <a:ext cx="9067800" cy="1020762"/>
          </a:xfrm>
        </p:spPr>
        <p:txBody>
          <a:bodyPr/>
          <a:lstStyle/>
          <a:p>
            <a:r>
              <a:rPr lang="en-US" dirty="0" smtClean="0"/>
              <a:t>I.2.1 Using Evidence-based Practices (EBPs) – Cont’d</a:t>
            </a:r>
            <a:endParaRPr lang="en-US" dirty="0"/>
          </a:p>
        </p:txBody>
      </p:sp>
      <p:sp>
        <p:nvSpPr>
          <p:cNvPr id="3" name="Content Placeholder 2"/>
          <p:cNvSpPr>
            <a:spLocks noGrp="1"/>
          </p:cNvSpPr>
          <p:nvPr>
            <p:ph idx="1"/>
          </p:nvPr>
        </p:nvSpPr>
        <p:spPr>
          <a:xfrm>
            <a:off x="228600" y="1828800"/>
            <a:ext cx="8686800" cy="4267200"/>
          </a:xfrm>
        </p:spPr>
        <p:txBody>
          <a:bodyPr/>
          <a:lstStyle/>
          <a:p>
            <a:pPr lvl="1"/>
            <a:r>
              <a:rPr lang="en-US" sz="2400" dirty="0" smtClean="0"/>
              <a:t>Discuss </a:t>
            </a:r>
            <a:r>
              <a:rPr lang="en-US" sz="2400" dirty="0"/>
              <a:t>the population(s) for which the practice(s) has (have) been shown to be effective and show that it (they) is (are) appropriate for </a:t>
            </a:r>
            <a:r>
              <a:rPr lang="en-US" sz="2400" u="sng" dirty="0"/>
              <a:t>your</a:t>
            </a:r>
            <a:r>
              <a:rPr lang="en-US" sz="2400" dirty="0"/>
              <a:t> population(s) of focus.  </a:t>
            </a:r>
            <a:endParaRPr lang="en-US" sz="2400" dirty="0" smtClean="0"/>
          </a:p>
          <a:p>
            <a:pPr lvl="1"/>
            <a:r>
              <a:rPr lang="en-US" sz="2400" dirty="0" smtClean="0"/>
              <a:t>Indicate </a:t>
            </a:r>
            <a:r>
              <a:rPr lang="en-US" sz="2400" dirty="0"/>
              <a:t>whether/how the practice(s) will be adapted for a specific population.  </a:t>
            </a:r>
            <a:endParaRPr lang="en-US" sz="2400" dirty="0" smtClean="0"/>
          </a:p>
          <a:p>
            <a:pPr lvl="1"/>
            <a:r>
              <a:rPr lang="en-US" sz="2400" dirty="0" smtClean="0"/>
              <a:t>SAMHSA encourages you to consult with </a:t>
            </a:r>
            <a:r>
              <a:rPr lang="en-US" sz="2400" dirty="0"/>
              <a:t>an expert or the program developer to complete any modifications to the chosen EBP.  This is especially important when adapting EBPs for specific underserved populations for whom there are fewer EBPs</a:t>
            </a:r>
            <a:r>
              <a:rPr lang="en-US" sz="2400" dirty="0" smtClean="0"/>
              <a:t>.</a:t>
            </a:r>
            <a:endParaRPr lang="en-US" sz="2400" dirty="0"/>
          </a:p>
          <a:p>
            <a:endParaRPr lang="en-US" sz="28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19</a:t>
            </a:fld>
            <a:endParaRPr lang="en-US" dirty="0"/>
          </a:p>
        </p:txBody>
      </p:sp>
    </p:spTree>
    <p:extLst>
      <p:ext uri="{BB962C8B-B14F-4D97-AF65-F5344CB8AC3E}">
        <p14:creationId xmlns:p14="http://schemas.microsoft.com/office/powerpoint/2010/main" val="3156692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5"/>
          <p:cNvSpPr>
            <a:spLocks noGrp="1"/>
          </p:cNvSpPr>
          <p:nvPr>
            <p:ph type="ctrTitle"/>
          </p:nvPr>
        </p:nvSpPr>
        <p:spPr>
          <a:xfrm>
            <a:off x="1905000" y="2819400"/>
            <a:ext cx="7086600" cy="1984375"/>
          </a:xfrm>
        </p:spPr>
        <p:txBody>
          <a:bodyPr/>
          <a:lstStyle/>
          <a:p>
            <a:pPr eaLnBrk="1" hangingPunct="1"/>
            <a:r>
              <a:rPr lang="en-US" b="1" dirty="0" smtClean="0">
                <a:ea typeface="ＭＳ Ｐゴシック"/>
                <a:cs typeface="ＭＳ Ｐゴシック"/>
              </a:rPr>
              <a:t>State Targeted Response to the Opioid Crisis Grants</a:t>
            </a:r>
            <a:br>
              <a:rPr lang="en-US" b="1" dirty="0" smtClean="0">
                <a:ea typeface="ＭＳ Ｐゴシック"/>
                <a:cs typeface="ＭＳ Ｐゴシック"/>
              </a:rPr>
            </a:br>
            <a:r>
              <a:rPr lang="en-US" b="1" dirty="0" smtClean="0">
                <a:ea typeface="ＭＳ Ｐゴシック"/>
                <a:cs typeface="ＭＳ Ｐゴシック"/>
              </a:rPr>
              <a:t>(Opioid STR)</a:t>
            </a:r>
            <a:endParaRPr lang="en-US" dirty="0" smtClean="0">
              <a:ea typeface="ＭＳ Ｐゴシック"/>
              <a:cs typeface="ＭＳ Ｐゴシック"/>
            </a:endParaRPr>
          </a:p>
        </p:txBody>
      </p:sp>
      <p:sp>
        <p:nvSpPr>
          <p:cNvPr id="7" name="Subtitle 6"/>
          <p:cNvSpPr>
            <a:spLocks noGrp="1"/>
          </p:cNvSpPr>
          <p:nvPr>
            <p:ph type="subTitle" idx="1"/>
          </p:nvPr>
        </p:nvSpPr>
        <p:spPr>
          <a:xfrm>
            <a:off x="1600200" y="5791200"/>
            <a:ext cx="4572000" cy="896257"/>
          </a:xfrm>
        </p:spPr>
        <p:txBody>
          <a:bodyPr/>
          <a:lstStyle/>
          <a:p>
            <a:pPr eaLnBrk="1" hangingPunct="1">
              <a:buFont typeface="Arial" charset="0"/>
              <a:buNone/>
              <a:defRPr/>
            </a:pPr>
            <a:r>
              <a:rPr lang="en-US" sz="2000" b="1" dirty="0" smtClean="0">
                <a:solidFill>
                  <a:schemeClr val="tx1"/>
                </a:solidFill>
                <a:ea typeface="+mn-ea"/>
                <a:cs typeface="+mn-cs"/>
              </a:rPr>
              <a:t>Pre-Application Technical Assistance</a:t>
            </a:r>
          </a:p>
          <a:p>
            <a:pPr eaLnBrk="1" hangingPunct="1">
              <a:buFont typeface="Arial" charset="0"/>
              <a:buNone/>
              <a:defRPr/>
            </a:pPr>
            <a:r>
              <a:rPr lang="en-US" sz="2000" b="1" dirty="0" smtClean="0">
                <a:solidFill>
                  <a:schemeClr val="tx1"/>
                </a:solidFill>
                <a:ea typeface="+mn-ea"/>
                <a:cs typeface="+mn-cs"/>
              </a:rPr>
              <a:t>December 21, 2016</a:t>
            </a:r>
          </a:p>
          <a:p>
            <a:pPr eaLnBrk="1" hangingPunct="1">
              <a:buFont typeface="Arial" charset="0"/>
              <a:buNone/>
              <a:defRPr/>
            </a:pPr>
            <a:r>
              <a:rPr lang="en-US" sz="2000" b="1" smtClean="0">
                <a:solidFill>
                  <a:schemeClr val="tx1"/>
                </a:solidFill>
                <a:ea typeface="+mn-ea"/>
                <a:cs typeface="+mn-cs"/>
              </a:rPr>
              <a:t>3:00 pm to 4:30 pm EST</a:t>
            </a:r>
          </a:p>
          <a:p>
            <a:pPr eaLnBrk="1" hangingPunct="1">
              <a:buFont typeface="Arial" charset="0"/>
              <a:buNone/>
              <a:defRPr/>
            </a:pPr>
            <a:endParaRPr lang="en-US" sz="2000" b="1" dirty="0">
              <a:solidFill>
                <a:schemeClr val="tx1"/>
              </a:solidFill>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020762"/>
          </a:xfrm>
        </p:spPr>
        <p:txBody>
          <a:bodyPr/>
          <a:lstStyle/>
          <a:p>
            <a:r>
              <a:rPr lang="en-US" dirty="0" smtClean="0"/>
              <a:t>I.2.2 Data Collection &amp; Performance Measurement</a:t>
            </a:r>
            <a:endParaRPr lang="en-US" dirty="0"/>
          </a:p>
        </p:txBody>
      </p:sp>
      <p:sp>
        <p:nvSpPr>
          <p:cNvPr id="3" name="Content Placeholder 2"/>
          <p:cNvSpPr>
            <a:spLocks noGrp="1"/>
          </p:cNvSpPr>
          <p:nvPr>
            <p:ph idx="1"/>
          </p:nvPr>
        </p:nvSpPr>
        <p:spPr/>
        <p:txBody>
          <a:bodyPr/>
          <a:lstStyle/>
          <a:p>
            <a:r>
              <a:rPr lang="en-US" sz="2000" dirty="0"/>
              <a:t>Grantees’ progress in addressing the opioid epidemic will be partially assessed through the submission of data in compliance with the Substance Abuse Prevention and Treatment Block Grant (SABG) standard reporting requirements. </a:t>
            </a:r>
            <a:endParaRPr lang="en-US" sz="2000" dirty="0" smtClean="0"/>
          </a:p>
          <a:p>
            <a:r>
              <a:rPr lang="en-US" sz="2000" dirty="0" smtClean="0"/>
              <a:t>Additionally</a:t>
            </a:r>
            <a:r>
              <a:rPr lang="en-US" sz="2000" dirty="0"/>
              <a:t>, grantees will be required to report performance on the following performance measures specific to this program</a:t>
            </a:r>
            <a:r>
              <a:rPr lang="en-US" sz="2000" dirty="0" smtClean="0"/>
              <a:t>:</a:t>
            </a:r>
          </a:p>
          <a:p>
            <a:pPr lvl="1"/>
            <a:r>
              <a:rPr lang="en-US" sz="2000" dirty="0"/>
              <a:t>Number of people who receive OUD treatment.</a:t>
            </a:r>
          </a:p>
          <a:p>
            <a:pPr lvl="1"/>
            <a:r>
              <a:rPr lang="en-US" sz="2000" dirty="0"/>
              <a:t>Number of people who receive OUD recovery services.</a:t>
            </a:r>
          </a:p>
          <a:p>
            <a:pPr lvl="1"/>
            <a:r>
              <a:rPr lang="en-US" sz="2000" dirty="0"/>
              <a:t>Number of providers implementing MAT.</a:t>
            </a:r>
          </a:p>
          <a:p>
            <a:pPr lvl="1"/>
            <a:r>
              <a:rPr lang="en-US" sz="2000" dirty="0"/>
              <a:t>Number of OUD prevention and treatment providers trained, to include NPs, PAs, as well as physicians, nurses, counselors, social workers, case managers, etc.</a:t>
            </a:r>
          </a:p>
          <a:p>
            <a:pPr lvl="1"/>
            <a:r>
              <a:rPr lang="en-US" sz="2000" dirty="0"/>
              <a:t>Numbers and rates of opioid use.</a:t>
            </a:r>
          </a:p>
          <a:p>
            <a:pPr lvl="1"/>
            <a:r>
              <a:rPr lang="en-US" sz="2000" dirty="0"/>
              <a:t>Numbers and rates of opioid overdose-related deaths.</a:t>
            </a:r>
          </a:p>
          <a:p>
            <a:endParaRPr lang="en-US" sz="20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20</a:t>
            </a:fld>
            <a:endParaRPr lang="en-US" dirty="0"/>
          </a:p>
        </p:txBody>
      </p:sp>
    </p:spTree>
    <p:extLst>
      <p:ext uri="{BB962C8B-B14F-4D97-AF65-F5344CB8AC3E}">
        <p14:creationId xmlns:p14="http://schemas.microsoft.com/office/powerpoint/2010/main" val="3313730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I.2.3 Local Performance Assessment</a:t>
            </a:r>
            <a:endParaRPr lang="en-US" dirty="0"/>
          </a:p>
        </p:txBody>
      </p:sp>
      <p:sp>
        <p:nvSpPr>
          <p:cNvPr id="3" name="Content Placeholder 2"/>
          <p:cNvSpPr>
            <a:spLocks noGrp="1"/>
          </p:cNvSpPr>
          <p:nvPr>
            <p:ph idx="1"/>
          </p:nvPr>
        </p:nvSpPr>
        <p:spPr/>
        <p:txBody>
          <a:bodyPr/>
          <a:lstStyle/>
          <a:p>
            <a:r>
              <a:rPr lang="en-US" sz="2200" dirty="0"/>
              <a:t>All grantees receiving the Opioid STR grant are required to create a final annual report at the conclusion of each year related to substance </a:t>
            </a:r>
            <a:r>
              <a:rPr lang="en-US" sz="2200" dirty="0" smtClean="0"/>
              <a:t>use which must include the performance data required in I.2.2 and:</a:t>
            </a:r>
          </a:p>
          <a:p>
            <a:pPr lvl="1"/>
            <a:r>
              <a:rPr lang="en-US" sz="2200" dirty="0"/>
              <a:t>The purposes for which the grant funds received by the grantee were expended and a description of the activities under the program; and</a:t>
            </a:r>
          </a:p>
          <a:p>
            <a:pPr lvl="1"/>
            <a:r>
              <a:rPr lang="en-US" sz="2200" dirty="0"/>
              <a:t>The ultimate recipients of amounts provided to the grantee in the grants.</a:t>
            </a:r>
          </a:p>
          <a:p>
            <a:r>
              <a:rPr lang="en-US" sz="2200" dirty="0"/>
              <a:t>Grantees will also submit a progress report at the midpoint of each grant year with the same information.  The report required under this program is in addition to the report submitted pursuant to section 1942 of the PHS Act</a:t>
            </a:r>
            <a:r>
              <a:rPr lang="en-US" sz="2200" dirty="0" smtClean="0"/>
              <a:t>.</a:t>
            </a:r>
            <a:endParaRPr lang="en-US" sz="22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21</a:t>
            </a:fld>
            <a:endParaRPr lang="en-US" dirty="0"/>
          </a:p>
        </p:txBody>
      </p:sp>
    </p:spTree>
    <p:extLst>
      <p:ext uri="{BB962C8B-B14F-4D97-AF65-F5344CB8AC3E}">
        <p14:creationId xmlns:p14="http://schemas.microsoft.com/office/powerpoint/2010/main" val="34152212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IV.3 Funding Restrictions/Limitations</a:t>
            </a:r>
            <a:endParaRPr lang="en-US" dirty="0"/>
          </a:p>
        </p:txBody>
      </p:sp>
      <p:sp>
        <p:nvSpPr>
          <p:cNvPr id="3" name="Content Placeholder 2"/>
          <p:cNvSpPr>
            <a:spLocks noGrp="1"/>
          </p:cNvSpPr>
          <p:nvPr>
            <p:ph idx="1"/>
          </p:nvPr>
        </p:nvSpPr>
        <p:spPr>
          <a:xfrm>
            <a:off x="304800" y="1676400"/>
            <a:ext cx="8534400" cy="4297363"/>
          </a:xfrm>
        </p:spPr>
        <p:txBody>
          <a:bodyPr/>
          <a:lstStyle/>
          <a:p>
            <a:pPr marL="0" lvl="0" indent="0">
              <a:buNone/>
            </a:pPr>
            <a:r>
              <a:rPr lang="en-US" sz="1450" dirty="0" smtClean="0"/>
              <a:t>All budgets will be reviewed in conjunction with program objectives and will be approved prior to award.</a:t>
            </a:r>
          </a:p>
          <a:p>
            <a:pPr marL="0" lvl="0" indent="0">
              <a:buNone/>
            </a:pPr>
            <a:r>
              <a:rPr lang="en-US" sz="1450" dirty="0" smtClean="0"/>
              <a:t>Of the total grant award:</a:t>
            </a:r>
          </a:p>
          <a:p>
            <a:pPr lvl="0"/>
            <a:r>
              <a:rPr lang="en-US" sz="1450" dirty="0"/>
              <a:t>No more than 5 percent </a:t>
            </a:r>
            <a:r>
              <a:rPr lang="en-US" sz="1450" dirty="0" smtClean="0"/>
              <a:t>may </a:t>
            </a:r>
            <a:r>
              <a:rPr lang="en-US" sz="1450" dirty="0"/>
              <a:t>be used for administrative and infrastructure development costs.</a:t>
            </a:r>
          </a:p>
          <a:p>
            <a:pPr lvl="0"/>
            <a:r>
              <a:rPr lang="en-US" sz="1450" dirty="0"/>
              <a:t>Not less than 80 percent </a:t>
            </a:r>
            <a:r>
              <a:rPr lang="en-US" sz="1450" dirty="0" smtClean="0"/>
              <a:t>(</a:t>
            </a:r>
            <a:r>
              <a:rPr lang="en-US" sz="1450" dirty="0"/>
              <a:t>after administrative/infrastructure costs) must be used for opioid treatment services.</a:t>
            </a:r>
          </a:p>
          <a:p>
            <a:pPr lvl="0"/>
            <a:r>
              <a:rPr lang="en-US" sz="1450" dirty="0"/>
              <a:t>Only U.S. Food and Drug Administration (FDA) –approved products can be purchased with Opioid STR grant funds.</a:t>
            </a:r>
          </a:p>
          <a:p>
            <a:pPr lvl="0"/>
            <a:r>
              <a:rPr lang="en-US" sz="1450" dirty="0"/>
              <a:t>Funds may not be expended through the grant or a </a:t>
            </a:r>
            <a:r>
              <a:rPr lang="en-US" sz="1450" dirty="0" err="1"/>
              <a:t>subaward</a:t>
            </a:r>
            <a:r>
              <a:rPr lang="en-US" sz="1450" dirty="0"/>
              <a:t> by any agency which would deny any eligible client, patient or individual access to their program because of their use of FDA-approved medications for the treatment of substance use </a:t>
            </a:r>
            <a:r>
              <a:rPr lang="en-US" sz="1450" dirty="0" smtClean="0"/>
              <a:t>disorders.  Specifically</a:t>
            </a:r>
            <a:r>
              <a:rPr lang="en-US" sz="1450" dirty="0"/>
              <a:t>, patients must be allowed to participate in methadone treatment rendered in accordance with current federal and state methadone dispensing regulations from an Opioid Treatment Program and ordered by a physician who has evaluated the client and determined that methadone is an appropriate medication treatment for the individual’s opioid use disorder. Similarly, medications available by prescription or office-based implantation must be permitted if it is appropriately authorized through prescription by a licensed prescriber or provider. In all cases, MAT must be permitted to be continued for as long as the prescriber or treatment provider determines that the medication is clinically beneficial. Grantees must assure that clients will not be compelled to no longer use MAT as part of the conditions of any programming if stopping is inconsistent with a licensed prescriber’s recommendation or valid prescription. </a:t>
            </a:r>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22</a:t>
            </a:fld>
            <a:endParaRPr lang="en-US" dirty="0"/>
          </a:p>
        </p:txBody>
      </p:sp>
    </p:spTree>
    <p:extLst>
      <p:ext uri="{BB962C8B-B14F-4D97-AF65-F5344CB8AC3E}">
        <p14:creationId xmlns:p14="http://schemas.microsoft.com/office/powerpoint/2010/main" val="17063203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249362"/>
          </a:xfrm>
        </p:spPr>
        <p:txBody>
          <a:bodyPr/>
          <a:lstStyle/>
          <a:p>
            <a:r>
              <a:rPr lang="en-US" sz="3200" dirty="0" smtClean="0"/>
              <a:t/>
            </a:r>
            <a:br>
              <a:rPr lang="en-US" sz="3200" dirty="0" smtClean="0"/>
            </a:br>
            <a:r>
              <a:rPr lang="en-US" sz="3200" dirty="0" smtClean="0"/>
              <a:t>V.1 </a:t>
            </a:r>
            <a:r>
              <a:rPr lang="en-US" sz="3200" dirty="0"/>
              <a:t>Section A: </a:t>
            </a:r>
            <a:r>
              <a:rPr lang="en-US" sz="3200" dirty="0" smtClean="0"/>
              <a:t>Population </a:t>
            </a:r>
            <a:r>
              <a:rPr lang="en-US" sz="3200" dirty="0"/>
              <a:t>of Focus and Statement of </a:t>
            </a:r>
            <a:r>
              <a:rPr lang="en-US" sz="3200" dirty="0" smtClean="0"/>
              <a:t>Need</a:t>
            </a:r>
            <a:r>
              <a:rPr lang="en-US" sz="3200" dirty="0"/>
              <a:t/>
            </a:r>
            <a:br>
              <a:rPr lang="en-US" sz="3200" dirty="0"/>
            </a:br>
            <a:endParaRPr lang="en-US" sz="3200" dirty="0"/>
          </a:p>
        </p:txBody>
      </p:sp>
      <p:sp>
        <p:nvSpPr>
          <p:cNvPr id="3" name="Content Placeholder 2"/>
          <p:cNvSpPr>
            <a:spLocks noGrp="1"/>
          </p:cNvSpPr>
          <p:nvPr>
            <p:ph idx="1"/>
          </p:nvPr>
        </p:nvSpPr>
        <p:spPr>
          <a:xfrm>
            <a:off x="152400" y="1600200"/>
            <a:ext cx="8763000" cy="5257800"/>
          </a:xfrm>
        </p:spPr>
        <p:txBody>
          <a:bodyPr/>
          <a:lstStyle/>
          <a:p>
            <a:pPr marL="457200" lvl="0" indent="-457200">
              <a:buFont typeface="+mj-lt"/>
              <a:buAutoNum type="arabicPeriod"/>
            </a:pPr>
            <a:r>
              <a:rPr lang="en-US" sz="2000" dirty="0"/>
              <a:t>Identify your communities of focus at highest risk for OUD.  Provide a comprehensive demographic profile of this population in your local area in terms of race, ethnicity, federally recognized tribe (if applicable), language, sex, gender identity, sexual orientation, age, rural/urban population, and socioeconomic (including insurance) status.</a:t>
            </a:r>
          </a:p>
          <a:p>
            <a:pPr marL="457200" lvl="0" indent="-457200">
              <a:buFont typeface="+mj-lt"/>
              <a:buAutoNum type="arabicPeriod"/>
            </a:pPr>
            <a:r>
              <a:rPr lang="en-US" sz="2000" dirty="0"/>
              <a:t>Discuss the differences in access, service use, and outcomes for your population of focus in comparison with the general population in the local service area, citing relevant data.  Describe how the proposed project will improve these disparities in access, service use, and outcomes.</a:t>
            </a:r>
          </a:p>
          <a:p>
            <a:pPr marL="457200" lvl="0" indent="-457200">
              <a:buFont typeface="+mj-lt"/>
              <a:buAutoNum type="arabicPeriod"/>
            </a:pPr>
            <a:r>
              <a:rPr lang="en-US" sz="2000" dirty="0"/>
              <a:t>Describe the nature of the OUD problem, including currently available resources and service gaps.  Document the extent of the need (i.e., current prevalence rates or incidence data) for the population(s) of focus identified in your response to question A.1.  To the extent available, use local data to describe need and service gaps, supplemented with state and/or national data.  Identify the source of the data.  </a:t>
            </a:r>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23</a:t>
            </a:fld>
            <a:endParaRPr lang="en-US" dirty="0"/>
          </a:p>
        </p:txBody>
      </p:sp>
    </p:spTree>
    <p:extLst>
      <p:ext uri="{BB962C8B-B14F-4D97-AF65-F5344CB8AC3E}">
        <p14:creationId xmlns:p14="http://schemas.microsoft.com/office/powerpoint/2010/main" val="27314194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20762"/>
          </a:xfrm>
        </p:spPr>
        <p:txBody>
          <a:bodyPr/>
          <a:lstStyle/>
          <a:p>
            <a:r>
              <a:rPr lang="en-US" sz="3200" dirty="0" smtClean="0"/>
              <a:t>V.1. </a:t>
            </a:r>
            <a:r>
              <a:rPr lang="en-US" sz="3200" dirty="0"/>
              <a:t>Section </a:t>
            </a:r>
            <a:r>
              <a:rPr lang="en-US" sz="3200" dirty="0" smtClean="0"/>
              <a:t>B: Proposed </a:t>
            </a:r>
            <a:r>
              <a:rPr lang="en-US" sz="3200" dirty="0"/>
              <a:t>Implementation </a:t>
            </a:r>
            <a:r>
              <a:rPr lang="en-US" sz="3200" dirty="0" smtClean="0"/>
              <a:t>Approach</a:t>
            </a:r>
            <a:endParaRPr lang="en-US" sz="3200" dirty="0"/>
          </a:p>
        </p:txBody>
      </p:sp>
      <p:sp>
        <p:nvSpPr>
          <p:cNvPr id="3" name="Content Placeholder 2"/>
          <p:cNvSpPr>
            <a:spLocks noGrp="1"/>
          </p:cNvSpPr>
          <p:nvPr>
            <p:ph idx="1"/>
          </p:nvPr>
        </p:nvSpPr>
        <p:spPr/>
        <p:txBody>
          <a:bodyPr/>
          <a:lstStyle/>
          <a:p>
            <a:pPr lvl="0">
              <a:buFont typeface="+mj-lt"/>
              <a:buAutoNum type="arabicPeriod"/>
            </a:pPr>
            <a:r>
              <a:rPr lang="en-US" sz="2000" dirty="0"/>
              <a:t>Describe the purpose of the proposed project, including its goals and </a:t>
            </a:r>
            <a:r>
              <a:rPr lang="en-US" sz="2000" u="sng" dirty="0"/>
              <a:t>measureable</a:t>
            </a:r>
            <a:r>
              <a:rPr lang="en-US" sz="2000" dirty="0"/>
              <a:t> objectives. </a:t>
            </a:r>
            <a:endParaRPr lang="en-US" sz="2000" dirty="0" smtClean="0"/>
          </a:p>
          <a:p>
            <a:pPr lvl="0">
              <a:buFont typeface="+mj-lt"/>
              <a:buAutoNum type="arabicPeriod"/>
            </a:pPr>
            <a:r>
              <a:rPr lang="en-US" sz="2000" dirty="0" smtClean="0"/>
              <a:t>If </a:t>
            </a:r>
            <a:r>
              <a:rPr lang="en-US" sz="2000" dirty="0"/>
              <a:t>applicable, describe other state and Federal resources, such as CDC resources, that address the objectives of the proposed projects and how Opioid STR funds will work synergistically with these activities to enhance and not duplicate existing efforts. </a:t>
            </a:r>
          </a:p>
          <a:p>
            <a:pPr lvl="0">
              <a:buFont typeface="+mj-lt"/>
              <a:buAutoNum type="arabicPeriod"/>
            </a:pPr>
            <a:r>
              <a:rPr lang="en-US" sz="2000" dirty="0"/>
              <a:t>Provide a chart or graph depicting a realistic time line for the two (2) years of the project period showing dates, key activities, and responsible staff. </a:t>
            </a:r>
            <a:endParaRPr lang="en-US" sz="2000" dirty="0" smtClean="0"/>
          </a:p>
          <a:p>
            <a:pPr lvl="0">
              <a:buFont typeface="+mj-lt"/>
              <a:buAutoNum type="arabicPeriod"/>
            </a:pPr>
            <a:r>
              <a:rPr lang="en-US" sz="2000" dirty="0" smtClean="0"/>
              <a:t>Describe </a:t>
            </a:r>
            <a:r>
              <a:rPr lang="en-US" sz="2000" dirty="0"/>
              <a:t>clearly your administrative and infrastructure costs (up to 5 percent of the award) and how these will lead to your program’s success</a:t>
            </a:r>
            <a:r>
              <a:rPr lang="en-US" sz="2000" dirty="0" smtClean="0"/>
              <a:t>.</a:t>
            </a:r>
          </a:p>
          <a:p>
            <a:pPr>
              <a:buFont typeface="+mj-lt"/>
              <a:buAutoNum type="arabicPeriod"/>
            </a:pPr>
            <a:r>
              <a:rPr lang="en-US" sz="2000" dirty="0"/>
              <a:t>Describe the prevention activities that will be implemented as part of your comprehensive approach to address the opioid crisis. </a:t>
            </a:r>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24</a:t>
            </a:fld>
            <a:endParaRPr lang="en-US" dirty="0"/>
          </a:p>
        </p:txBody>
      </p:sp>
    </p:spTree>
    <p:extLst>
      <p:ext uri="{BB962C8B-B14F-4D97-AF65-F5344CB8AC3E}">
        <p14:creationId xmlns:p14="http://schemas.microsoft.com/office/powerpoint/2010/main" val="11700126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V.1 </a:t>
            </a:r>
            <a:r>
              <a:rPr lang="en-US" sz="3200" dirty="0"/>
              <a:t>Section </a:t>
            </a:r>
            <a:r>
              <a:rPr lang="en-US" sz="3200" dirty="0" smtClean="0"/>
              <a:t>B: Proposed </a:t>
            </a:r>
            <a:r>
              <a:rPr lang="en-US" sz="3200" dirty="0"/>
              <a:t>Implementation </a:t>
            </a:r>
            <a:r>
              <a:rPr lang="en-US" sz="3200" dirty="0" smtClean="0"/>
              <a:t>Approach – Cont’d.</a:t>
            </a:r>
            <a:endParaRPr lang="en-US" sz="3200" dirty="0"/>
          </a:p>
        </p:txBody>
      </p:sp>
      <p:sp>
        <p:nvSpPr>
          <p:cNvPr id="3" name="Content Placeholder 2"/>
          <p:cNvSpPr>
            <a:spLocks noGrp="1"/>
          </p:cNvSpPr>
          <p:nvPr>
            <p:ph idx="1"/>
          </p:nvPr>
        </p:nvSpPr>
        <p:spPr>
          <a:xfrm>
            <a:off x="381000" y="1676400"/>
            <a:ext cx="8610600" cy="4876800"/>
          </a:xfrm>
        </p:spPr>
        <p:txBody>
          <a:bodyPr/>
          <a:lstStyle/>
          <a:p>
            <a:pPr lvl="0">
              <a:buFont typeface="+mj-lt"/>
              <a:buAutoNum type="arabicPeriod" startAt="5"/>
            </a:pPr>
            <a:r>
              <a:rPr lang="en-US" sz="2000" dirty="0" smtClean="0"/>
              <a:t>Describe </a:t>
            </a:r>
            <a:r>
              <a:rPr lang="en-US" sz="2000" dirty="0"/>
              <a:t>the treatment/recovery support services (not less than 80 percent of award after administrative costs) that will be implemented as part of your comprehensive plan to address the opioid crisis. </a:t>
            </a:r>
            <a:endParaRPr lang="en-US" sz="2000" dirty="0" smtClean="0"/>
          </a:p>
          <a:p>
            <a:pPr lvl="0">
              <a:buFont typeface="+mj-lt"/>
              <a:buAutoNum type="arabicPeriod" startAt="5"/>
            </a:pPr>
            <a:r>
              <a:rPr lang="en-US" sz="2000" dirty="0" smtClean="0"/>
              <a:t>Describe </a:t>
            </a:r>
            <a:r>
              <a:rPr lang="en-US" sz="2000" dirty="0"/>
              <a:t>how you will identify, recruit, and retain the population(s) of focus, and how this approach will take into consideration the language, beliefs, norms, values, and socioeconomic factors of this/these population(s).  </a:t>
            </a:r>
          </a:p>
          <a:p>
            <a:pPr lvl="0">
              <a:buFont typeface="+mj-lt"/>
              <a:buAutoNum type="arabicPeriod" startAt="5"/>
            </a:pPr>
            <a:r>
              <a:rPr lang="en-US" sz="2000" dirty="0"/>
              <a:t>State the unduplicated number of individuals to which you propose to provide treatment and recovery support services (annually and over the entire project period) with grant funds.  Include the types and numbers of other services to be provided and anticipated outcomes.  Explain how you arrived at this number and that it is reasonable given your budget request</a:t>
            </a:r>
            <a:r>
              <a:rPr lang="en-US" sz="2000" dirty="0" smtClean="0"/>
              <a:t>.</a:t>
            </a:r>
            <a:endParaRPr lang="en-US" sz="20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25</a:t>
            </a:fld>
            <a:endParaRPr lang="en-US" dirty="0"/>
          </a:p>
        </p:txBody>
      </p:sp>
    </p:spTree>
    <p:extLst>
      <p:ext uri="{BB962C8B-B14F-4D97-AF65-F5344CB8AC3E}">
        <p14:creationId xmlns:p14="http://schemas.microsoft.com/office/powerpoint/2010/main" val="19540041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067800" cy="1020762"/>
          </a:xfrm>
        </p:spPr>
        <p:txBody>
          <a:bodyPr/>
          <a:lstStyle/>
          <a:p>
            <a:r>
              <a:rPr lang="en-US" sz="3200" dirty="0" smtClean="0"/>
              <a:t>V.1 </a:t>
            </a:r>
            <a:r>
              <a:rPr lang="en-US" sz="3200" dirty="0"/>
              <a:t>Section </a:t>
            </a:r>
            <a:r>
              <a:rPr lang="en-US" sz="3200" dirty="0" smtClean="0"/>
              <a:t>C: Proposed </a:t>
            </a:r>
            <a:r>
              <a:rPr lang="en-US" sz="3200" dirty="0"/>
              <a:t>Evidence-Based </a:t>
            </a:r>
            <a:r>
              <a:rPr lang="en-US" sz="3200" dirty="0" smtClean="0"/>
              <a:t>Service/Practice</a:t>
            </a:r>
            <a:endParaRPr lang="en-US" sz="3200" dirty="0"/>
          </a:p>
        </p:txBody>
      </p:sp>
      <p:sp>
        <p:nvSpPr>
          <p:cNvPr id="3" name="Content Placeholder 2"/>
          <p:cNvSpPr>
            <a:spLocks noGrp="1"/>
          </p:cNvSpPr>
          <p:nvPr>
            <p:ph idx="1"/>
          </p:nvPr>
        </p:nvSpPr>
        <p:spPr>
          <a:xfrm>
            <a:off x="381000" y="1676400"/>
            <a:ext cx="8610600" cy="4876800"/>
          </a:xfrm>
        </p:spPr>
        <p:txBody>
          <a:bodyPr/>
          <a:lstStyle/>
          <a:p>
            <a:pPr marL="457200" lvl="0" indent="-457200">
              <a:buFont typeface="+mj-lt"/>
              <a:buAutoNum type="arabicPeriod"/>
            </a:pPr>
            <a:r>
              <a:rPr lang="en-US" sz="1850" dirty="0"/>
              <a:t>Describe the system design and implementation models that you will use to increase availability of services to prevent and treat OUD.</a:t>
            </a:r>
          </a:p>
          <a:p>
            <a:pPr marL="457200" lvl="0" indent="-457200">
              <a:buFont typeface="+mj-lt"/>
              <a:buAutoNum type="arabicPeriod"/>
            </a:pPr>
            <a:r>
              <a:rPr lang="en-US" sz="1850" dirty="0"/>
              <a:t>Describe the Opioid Use Prevention and Treatment EBP(s) that will be used.  Document how each EBP chosen is appropriate for the outcomes you want to achieve.  Justify the use of each EBP for your population of focus.  Explain how the chosen EBP(s) meet SAMHSA’s goals for this program.  If an EBP does not exist/apply for your program, fully describe the practice you plan to implement, explain why it is appropriate for the population of focus, and justify its use compared to an appropriate existing EBP.</a:t>
            </a:r>
          </a:p>
          <a:p>
            <a:pPr marL="457200" lvl="0" indent="-457200">
              <a:buFont typeface="+mj-lt"/>
              <a:buAutoNum type="arabicPeriod"/>
            </a:pPr>
            <a:r>
              <a:rPr lang="en-US" sz="1850" dirty="0"/>
              <a:t>Explain how your choice of an EBP or practice will help you address disparities in service access, use, and outcomes for your population(s) of focus.</a:t>
            </a:r>
          </a:p>
          <a:p>
            <a:pPr marL="457200" lvl="0" indent="-457200">
              <a:buFont typeface="+mj-lt"/>
              <a:buAutoNum type="arabicPeriod"/>
            </a:pPr>
            <a:r>
              <a:rPr lang="en-US" sz="1850" dirty="0"/>
              <a:t>Describe any modifications that will be made to the EBP or practice and the reasons the modifications are necessary.  If you are not proposing any modifications, indicate so in your response. </a:t>
            </a:r>
          </a:p>
          <a:p>
            <a:pPr marL="457200" lvl="0" indent="-457200">
              <a:buFont typeface="+mj-lt"/>
              <a:buAutoNum type="arabicPeriod"/>
            </a:pPr>
            <a:r>
              <a:rPr lang="en-US" sz="1850" dirty="0"/>
              <a:t>Explain how you will monitor the delivery of the EBPs to ensure that they are implemented according to the EBP guidelines. </a:t>
            </a:r>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26</a:t>
            </a:fld>
            <a:endParaRPr lang="en-US" dirty="0"/>
          </a:p>
        </p:txBody>
      </p:sp>
    </p:spTree>
    <p:extLst>
      <p:ext uri="{BB962C8B-B14F-4D97-AF65-F5344CB8AC3E}">
        <p14:creationId xmlns:p14="http://schemas.microsoft.com/office/powerpoint/2010/main" val="4166512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067800" cy="1020762"/>
          </a:xfrm>
        </p:spPr>
        <p:txBody>
          <a:bodyPr/>
          <a:lstStyle/>
          <a:p>
            <a:r>
              <a:rPr lang="en-US" sz="3200" dirty="0" smtClean="0"/>
              <a:t>V.1 </a:t>
            </a:r>
            <a:r>
              <a:rPr lang="en-US" sz="3200" dirty="0"/>
              <a:t>Section </a:t>
            </a:r>
            <a:r>
              <a:rPr lang="en-US" sz="3200" dirty="0" smtClean="0"/>
              <a:t>D: Staff </a:t>
            </a:r>
            <a:r>
              <a:rPr lang="en-US" sz="3200" dirty="0"/>
              <a:t>and Organizational </a:t>
            </a:r>
            <a:r>
              <a:rPr lang="en-US" sz="3200" dirty="0" smtClean="0"/>
              <a:t>Experience</a:t>
            </a:r>
            <a:endParaRPr lang="en-US" sz="3200" dirty="0"/>
          </a:p>
        </p:txBody>
      </p:sp>
      <p:sp>
        <p:nvSpPr>
          <p:cNvPr id="3" name="Content Placeholder 2"/>
          <p:cNvSpPr>
            <a:spLocks noGrp="1"/>
          </p:cNvSpPr>
          <p:nvPr>
            <p:ph idx="1"/>
          </p:nvPr>
        </p:nvSpPr>
        <p:spPr>
          <a:xfrm>
            <a:off x="381000" y="1676400"/>
            <a:ext cx="8610600" cy="4876800"/>
          </a:xfrm>
        </p:spPr>
        <p:txBody>
          <a:bodyPr/>
          <a:lstStyle/>
          <a:p>
            <a:pPr lvl="0">
              <a:buFont typeface="+mj-lt"/>
              <a:buAutoNum type="arabicPeriod"/>
            </a:pPr>
            <a:r>
              <a:rPr lang="en-US" sz="1650" dirty="0"/>
              <a:t>Discuss the capability and experience of the applicant organization with similar projects and populations.  Demonstrate that the applicant organization has linkages to the population(s) of focus and ties to grassroots/community-based organizations that are rooted in the culture(s) and language(s) of the population(s) of focus.  </a:t>
            </a:r>
          </a:p>
          <a:p>
            <a:pPr lvl="0">
              <a:buFont typeface="+mj-lt"/>
              <a:buAutoNum type="arabicPeriod"/>
            </a:pPr>
            <a:r>
              <a:rPr lang="en-US" sz="1650" dirty="0"/>
              <a:t>Discuss the capability and experience of other partnering organizations with similar projects and populations.  Demonstrate that other partnering organizations have linkages to the population(s) of focus and ties to grassroots/community-based organizations that are rooted in the culture(s) and language(s) of the population(s) of focus</a:t>
            </a:r>
          </a:p>
          <a:p>
            <a:pPr lvl="0">
              <a:buFont typeface="+mj-lt"/>
              <a:buAutoNum type="arabicPeriod"/>
            </a:pPr>
            <a:r>
              <a:rPr lang="en-US" sz="1650" dirty="0"/>
              <a:t>Provide a complete list of staff positions for the project, including the Project Director and other key personnel, showing the role of each and their level of effort and qualifications.  Demonstrate successful project implementation for the level of effort budgeted for the Project Director and key staff. </a:t>
            </a:r>
          </a:p>
          <a:p>
            <a:pPr lvl="0">
              <a:buFont typeface="+mj-lt"/>
              <a:buAutoNum type="arabicPeriod"/>
            </a:pPr>
            <a:r>
              <a:rPr lang="en-US" sz="1650" dirty="0"/>
              <a:t>Discuss how key staff members have demonstrated experience and are qualified to serve the population(s) of focus and are familiar with their culture(s) and language(s).   If key staff members are to be hired, discuss the credentials and experience the new staff must possess to work effectively with the population of focus. </a:t>
            </a:r>
          </a:p>
          <a:p>
            <a:pPr lvl="0">
              <a:buFont typeface="+mj-lt"/>
              <a:buAutoNum type="arabicPeriod"/>
            </a:pPr>
            <a:r>
              <a:rPr lang="en-US" sz="1650" dirty="0"/>
              <a:t>Describe how your staff will ensure the input gathered from consumers, clients, and families in assessing, planning and implementing your project</a:t>
            </a:r>
            <a:r>
              <a:rPr lang="en-US" sz="1650" dirty="0" smtClean="0"/>
              <a:t>.</a:t>
            </a:r>
            <a:endParaRPr lang="en-US" sz="165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27</a:t>
            </a:fld>
            <a:endParaRPr lang="en-US" sz="1100" dirty="0"/>
          </a:p>
        </p:txBody>
      </p:sp>
    </p:spTree>
    <p:extLst>
      <p:ext uri="{BB962C8B-B14F-4D97-AF65-F5344CB8AC3E}">
        <p14:creationId xmlns:p14="http://schemas.microsoft.com/office/powerpoint/2010/main" val="41920707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020762"/>
          </a:xfrm>
        </p:spPr>
        <p:txBody>
          <a:bodyPr/>
          <a:lstStyle/>
          <a:p>
            <a:r>
              <a:rPr lang="en-US" sz="3200" dirty="0" smtClean="0"/>
              <a:t>V.1 </a:t>
            </a:r>
            <a:r>
              <a:rPr lang="en-US" sz="3200" dirty="0"/>
              <a:t>Section E:	Data Collection and Performance </a:t>
            </a:r>
            <a:r>
              <a:rPr lang="en-US" sz="3200" dirty="0" smtClean="0"/>
              <a:t>Measurement</a:t>
            </a:r>
            <a:endParaRPr lang="en-US" sz="3200" dirty="0"/>
          </a:p>
        </p:txBody>
      </p:sp>
      <p:sp>
        <p:nvSpPr>
          <p:cNvPr id="3" name="Content Placeholder 2"/>
          <p:cNvSpPr>
            <a:spLocks noGrp="1"/>
          </p:cNvSpPr>
          <p:nvPr>
            <p:ph idx="1"/>
          </p:nvPr>
        </p:nvSpPr>
        <p:spPr>
          <a:xfrm>
            <a:off x="228600" y="1600200"/>
            <a:ext cx="8686800" cy="5257800"/>
          </a:xfrm>
        </p:spPr>
        <p:txBody>
          <a:bodyPr/>
          <a:lstStyle/>
          <a:p>
            <a:pPr lvl="0"/>
            <a:r>
              <a:rPr lang="en-US" sz="2400" dirty="0"/>
              <a:t>Document your ability to collect and report on the required performance </a:t>
            </a:r>
            <a:r>
              <a:rPr lang="en-US" sz="2400" dirty="0" smtClean="0"/>
              <a:t>measures.  </a:t>
            </a:r>
            <a:endParaRPr lang="en-US" sz="2400" dirty="0"/>
          </a:p>
          <a:p>
            <a:pPr lvl="0"/>
            <a:r>
              <a:rPr lang="en-US" sz="2400" dirty="0"/>
              <a:t>Describe your specific plan </a:t>
            </a:r>
            <a:r>
              <a:rPr lang="en-US" sz="2400" dirty="0" smtClean="0"/>
              <a:t>for data </a:t>
            </a:r>
            <a:r>
              <a:rPr lang="en-US" sz="2400" dirty="0"/>
              <a:t>collection, </a:t>
            </a:r>
            <a:r>
              <a:rPr lang="en-US" sz="2400" dirty="0" smtClean="0"/>
              <a:t>management</a:t>
            </a:r>
            <a:r>
              <a:rPr lang="en-US" sz="2400" dirty="0"/>
              <a:t>, </a:t>
            </a:r>
            <a:r>
              <a:rPr lang="en-US" sz="2400" dirty="0" smtClean="0"/>
              <a:t>analysis</a:t>
            </a:r>
            <a:r>
              <a:rPr lang="en-US" sz="2400" dirty="0"/>
              <a:t>, </a:t>
            </a:r>
            <a:r>
              <a:rPr lang="en-US" sz="2400" dirty="0" smtClean="0"/>
              <a:t>and reporting</a:t>
            </a:r>
            <a:r>
              <a:rPr lang="en-US" sz="2400" dirty="0"/>
              <a:t>.   </a:t>
            </a:r>
          </a:p>
          <a:p>
            <a:r>
              <a:rPr lang="en-US" sz="2400" dirty="0"/>
              <a:t>The data collection plan must specify the staff person(s) responsible for tracking the measureable objectives that are identified in your response to question B1</a:t>
            </a:r>
            <a:r>
              <a:rPr lang="en-US" sz="2400" dirty="0" smtClean="0"/>
              <a:t>.</a:t>
            </a:r>
            <a:endParaRPr lang="en-US" sz="2400" dirty="0"/>
          </a:p>
          <a:p>
            <a:pPr lvl="0"/>
            <a:r>
              <a:rPr lang="en-US" sz="2400" dirty="0" smtClean="0"/>
              <a:t>Describe </a:t>
            </a:r>
            <a:r>
              <a:rPr lang="en-US" sz="2400" dirty="0"/>
              <a:t>the quality improvement process that will be used to track whether your performance measures and objectives are being met, </a:t>
            </a:r>
            <a:r>
              <a:rPr lang="en-US" sz="2400" dirty="0" smtClean="0"/>
              <a:t>&amp; </a:t>
            </a:r>
            <a:r>
              <a:rPr lang="en-US" sz="2400" dirty="0"/>
              <a:t>how these data will inform the ongoing implementation of the project.   </a:t>
            </a:r>
          </a:p>
          <a:p>
            <a:endParaRPr lang="en-US" sz="24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28</a:t>
            </a:fld>
            <a:endParaRPr lang="en-US" dirty="0"/>
          </a:p>
        </p:txBody>
      </p:sp>
    </p:spTree>
    <p:extLst>
      <p:ext uri="{BB962C8B-B14F-4D97-AF65-F5344CB8AC3E}">
        <p14:creationId xmlns:p14="http://schemas.microsoft.com/office/powerpoint/2010/main" val="22244333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0" y="1676400"/>
            <a:ext cx="9144000" cy="5029200"/>
          </a:xfrm>
        </p:spPr>
        <p:txBody>
          <a:bodyPr/>
          <a:lstStyle/>
          <a:p>
            <a:r>
              <a:rPr lang="en-US" sz="2400" dirty="0">
                <a:hlinkClick r:id="rId3"/>
              </a:rPr>
              <a:t>https://www.effectivehealthcare.ahrq.gov/search-for-guides-reviews-and-reports/?</a:t>
            </a:r>
            <a:r>
              <a:rPr lang="en-US" sz="2400" dirty="0" smtClean="0">
                <a:hlinkClick r:id="rId3"/>
              </a:rPr>
              <a:t>pageaction=displayproduct&amp;productid=2350</a:t>
            </a:r>
            <a:endParaRPr lang="en-US" sz="2400" dirty="0" smtClean="0"/>
          </a:p>
          <a:p>
            <a:r>
              <a:rPr lang="en-US" sz="2400" dirty="0">
                <a:hlinkClick r:id="rId4"/>
              </a:rPr>
              <a:t>https://</a:t>
            </a:r>
            <a:r>
              <a:rPr lang="en-US" sz="2400" dirty="0" smtClean="0">
                <a:hlinkClick r:id="rId4"/>
              </a:rPr>
              <a:t>www.cdc.gov/mmwr/volumes/65/wr/pdfs/mm655051e1.pdf</a:t>
            </a:r>
            <a:endParaRPr lang="en-US" sz="2400" dirty="0" smtClean="0"/>
          </a:p>
          <a:p>
            <a:r>
              <a:rPr lang="en-US" sz="2400" dirty="0">
                <a:hlinkClick r:id="rId5"/>
              </a:rPr>
              <a:t>http://</a:t>
            </a:r>
            <a:r>
              <a:rPr lang="en-US" sz="2400" dirty="0" smtClean="0">
                <a:hlinkClick r:id="rId5"/>
              </a:rPr>
              <a:t>www.pewtrusts.org/en/research-and-analysis/analysis/2016/02/11/improvements-to-prescription-drug-monitoring-programs-can-help-stop-overdose-deaths</a:t>
            </a:r>
            <a:endParaRPr lang="en-US" dirty="0" smtClean="0"/>
          </a:p>
          <a:p>
            <a:r>
              <a:rPr lang="en-US" sz="2400" dirty="0">
                <a:hlinkClick r:id="rId6"/>
              </a:rPr>
              <a:t>https://</a:t>
            </a:r>
            <a:r>
              <a:rPr lang="en-US" sz="2400" dirty="0" smtClean="0">
                <a:hlinkClick r:id="rId6"/>
              </a:rPr>
              <a:t>bphc.hrsa.gov/programopportunities/fundingopportunities/substanceabuse/2016awards/index.html</a:t>
            </a:r>
            <a:endParaRPr lang="en-US" sz="2400" dirty="0"/>
          </a:p>
          <a:p>
            <a:r>
              <a:rPr lang="en-US" sz="2400" dirty="0">
                <a:hlinkClick r:id="rId7"/>
              </a:rPr>
              <a:t>https://</a:t>
            </a:r>
            <a:r>
              <a:rPr lang="en-US" sz="2400" dirty="0" smtClean="0">
                <a:hlinkClick r:id="rId7"/>
              </a:rPr>
              <a:t>addiction.surgeongeneral.gov/</a:t>
            </a:r>
            <a:endParaRPr lang="en-US" sz="2400" dirty="0" smtClean="0"/>
          </a:p>
          <a:p>
            <a:r>
              <a:rPr lang="en-US" sz="2400" dirty="0" smtClean="0">
                <a:hlinkClick r:id="rId8"/>
              </a:rPr>
              <a:t>https</a:t>
            </a:r>
            <a:r>
              <a:rPr lang="en-US" sz="2400" dirty="0">
                <a:hlinkClick r:id="rId8"/>
              </a:rPr>
              <a:t>://</a:t>
            </a:r>
            <a:r>
              <a:rPr lang="en-US" sz="2400" dirty="0" smtClean="0">
                <a:hlinkClick r:id="rId8"/>
              </a:rPr>
              <a:t>www.samhsa.gov/medication-assisted-treatment</a:t>
            </a:r>
            <a:endParaRPr lang="en-US" sz="2400" dirty="0" smtClean="0"/>
          </a:p>
          <a:p>
            <a:r>
              <a:rPr lang="en-US" sz="2400" dirty="0" smtClean="0">
                <a:hlinkClick r:id="rId9"/>
              </a:rPr>
              <a:t>https</a:t>
            </a:r>
            <a:r>
              <a:rPr lang="en-US" sz="2400" dirty="0">
                <a:hlinkClick r:id="rId9"/>
              </a:rPr>
              <a:t>://</a:t>
            </a:r>
            <a:r>
              <a:rPr lang="en-US" sz="2400" dirty="0" smtClean="0">
                <a:hlinkClick r:id="rId9"/>
              </a:rPr>
              <a:t>www.samhsa.gov/capt/about-capt</a:t>
            </a:r>
            <a:endParaRPr lang="en-US" sz="2400" dirty="0" smtClean="0"/>
          </a:p>
          <a:p>
            <a:endParaRPr lang="en-US" sz="2400" dirty="0"/>
          </a:p>
          <a:p>
            <a:endParaRPr lang="en-US" sz="2400" dirty="0" smtClean="0"/>
          </a:p>
          <a:p>
            <a:endParaRPr lang="en-US" sz="2400" dirty="0" smtClean="0"/>
          </a:p>
          <a:p>
            <a:endParaRPr lang="en-US" sz="2400" dirty="0"/>
          </a:p>
          <a:p>
            <a:endParaRPr lang="en-US" sz="2400" dirty="0" smtClean="0"/>
          </a:p>
          <a:p>
            <a:endParaRPr lang="en-US" sz="2400" dirty="0" smtClean="0"/>
          </a:p>
          <a:p>
            <a:endParaRPr lang="en-US" sz="2400" dirty="0" smtClean="0"/>
          </a:p>
          <a:p>
            <a:endParaRPr lang="en-US"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29</a:t>
            </a:fld>
            <a:endParaRPr lang="en-US" dirty="0"/>
          </a:p>
        </p:txBody>
      </p:sp>
    </p:spTree>
    <p:extLst>
      <p:ext uri="{BB962C8B-B14F-4D97-AF65-F5344CB8AC3E}">
        <p14:creationId xmlns:p14="http://schemas.microsoft.com/office/powerpoint/2010/main" val="22987571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a:t>
            </a:r>
            <a:endParaRPr lang="en-US"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3</a:t>
            </a:fld>
            <a:endParaRPr lang="en-US" dirty="0"/>
          </a:p>
        </p:txBody>
      </p:sp>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799" y="2004138"/>
            <a:ext cx="3200401" cy="42199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206" y="2023383"/>
            <a:ext cx="3505994" cy="412881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49638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30</a:t>
            </a:fld>
            <a:endParaRPr lang="en-US" dirty="0"/>
          </a:p>
        </p:txBody>
      </p:sp>
      <p:sp>
        <p:nvSpPr>
          <p:cNvPr id="3" name="TextBox 2"/>
          <p:cNvSpPr txBox="1"/>
          <p:nvPr/>
        </p:nvSpPr>
        <p:spPr>
          <a:xfrm>
            <a:off x="1143000" y="2895600"/>
            <a:ext cx="6781800" cy="1569660"/>
          </a:xfrm>
          <a:prstGeom prst="rect">
            <a:avLst/>
          </a:prstGeom>
          <a:noFill/>
        </p:spPr>
        <p:txBody>
          <a:bodyPr wrap="square" rtlCol="0">
            <a:spAutoFit/>
          </a:bodyPr>
          <a:lstStyle/>
          <a:p>
            <a:r>
              <a:rPr lang="en-US" sz="3200" dirty="0" smtClean="0"/>
              <a:t>Email:   </a:t>
            </a:r>
          </a:p>
          <a:p>
            <a:endParaRPr lang="en-US" sz="3200" dirty="0"/>
          </a:p>
          <a:p>
            <a:r>
              <a:rPr lang="en-US" sz="3200" dirty="0" smtClean="0">
                <a:hlinkClick r:id="rId2"/>
              </a:rPr>
              <a:t>OpioidSTR@samhsa.hhs.gov</a:t>
            </a:r>
            <a:endParaRPr lang="en-US" sz="3200" dirty="0"/>
          </a:p>
        </p:txBody>
      </p:sp>
    </p:spTree>
    <p:extLst>
      <p:ext uri="{BB962C8B-B14F-4D97-AF65-F5344CB8AC3E}">
        <p14:creationId xmlns:p14="http://schemas.microsoft.com/office/powerpoint/2010/main" val="34067132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Housekeeping (cont’d.)</a:t>
            </a:r>
            <a:endParaRPr lang="en-US"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4</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752600"/>
            <a:ext cx="4191000" cy="46231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003000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Welcome and Overview</a:t>
            </a:r>
            <a:endParaRPr lang="en-US" dirty="0"/>
          </a:p>
        </p:txBody>
      </p:sp>
      <p:sp>
        <p:nvSpPr>
          <p:cNvPr id="3" name="Content Placeholder 2"/>
          <p:cNvSpPr>
            <a:spLocks noGrp="1"/>
          </p:cNvSpPr>
          <p:nvPr>
            <p:ph idx="1"/>
          </p:nvPr>
        </p:nvSpPr>
        <p:spPr>
          <a:xfrm>
            <a:off x="457200" y="1828800"/>
            <a:ext cx="8229600" cy="4343400"/>
          </a:xfrm>
        </p:spPr>
        <p:txBody>
          <a:bodyPr/>
          <a:lstStyle/>
          <a:p>
            <a:r>
              <a:rPr lang="en-US" sz="1700" b="1" u="sng" dirty="0" smtClean="0"/>
              <a:t>SAMHSA Participants </a:t>
            </a:r>
          </a:p>
          <a:p>
            <a:endParaRPr lang="en-US" sz="1700" u="sng" dirty="0" smtClean="0"/>
          </a:p>
          <a:p>
            <a:pPr lvl="1"/>
            <a:r>
              <a:rPr lang="en-US" sz="1700" dirty="0" smtClean="0"/>
              <a:t>Kimberly Johnson, PhD., Director, CSAT</a:t>
            </a:r>
          </a:p>
          <a:p>
            <a:pPr lvl="1"/>
            <a:r>
              <a:rPr lang="en-US" sz="1700" dirty="0" smtClean="0">
                <a:solidFill>
                  <a:prstClr val="black"/>
                </a:solidFill>
              </a:rPr>
              <a:t>Frances </a:t>
            </a:r>
            <a:r>
              <a:rPr lang="en-US" sz="1700" dirty="0">
                <a:solidFill>
                  <a:prstClr val="black"/>
                </a:solidFill>
              </a:rPr>
              <a:t>M. Harding, Director, </a:t>
            </a:r>
            <a:r>
              <a:rPr lang="en-US" sz="1700" dirty="0" smtClean="0">
                <a:solidFill>
                  <a:prstClr val="black"/>
                </a:solidFill>
              </a:rPr>
              <a:t>CSAP</a:t>
            </a:r>
          </a:p>
          <a:p>
            <a:pPr lvl="1"/>
            <a:r>
              <a:rPr lang="en-US" sz="1700" dirty="0">
                <a:solidFill>
                  <a:prstClr val="black"/>
                </a:solidFill>
              </a:rPr>
              <a:t>Deepa Avula, Director, </a:t>
            </a:r>
            <a:r>
              <a:rPr lang="en-US" sz="1700" dirty="0" smtClean="0">
                <a:solidFill>
                  <a:prstClr val="black"/>
                </a:solidFill>
              </a:rPr>
              <a:t> MPH,OFR</a:t>
            </a:r>
          </a:p>
          <a:p>
            <a:pPr lvl="1"/>
            <a:r>
              <a:rPr lang="en-US" sz="1700" dirty="0"/>
              <a:t>Elizabeth Lopez, PhD., Deputy Director, </a:t>
            </a:r>
            <a:r>
              <a:rPr lang="en-US" sz="1700" dirty="0" smtClean="0"/>
              <a:t>CSAT</a:t>
            </a:r>
            <a:endParaRPr lang="en-US" sz="1700" dirty="0">
              <a:solidFill>
                <a:prstClr val="black"/>
              </a:solidFill>
            </a:endParaRPr>
          </a:p>
          <a:p>
            <a:pPr lvl="1"/>
            <a:r>
              <a:rPr lang="en-US" sz="1700" dirty="0">
                <a:solidFill>
                  <a:prstClr val="black"/>
                </a:solidFill>
              </a:rPr>
              <a:t>Greg Goldstein, Deputy Director, </a:t>
            </a:r>
            <a:r>
              <a:rPr lang="en-US" sz="1700" dirty="0" smtClean="0">
                <a:solidFill>
                  <a:prstClr val="black"/>
                </a:solidFill>
              </a:rPr>
              <a:t>CSAP</a:t>
            </a:r>
          </a:p>
          <a:p>
            <a:pPr lvl="1"/>
            <a:r>
              <a:rPr lang="en-US" sz="1700" dirty="0" smtClean="0"/>
              <a:t>Dr. Mitra Ahadpour, MD, Director, DPT, CSAT</a:t>
            </a:r>
          </a:p>
          <a:p>
            <a:pPr lvl="1"/>
            <a:r>
              <a:rPr lang="en-US" sz="1700" dirty="0" smtClean="0"/>
              <a:t>Onaje Salim, Ph.D., Director, DSCA, CSAT</a:t>
            </a:r>
          </a:p>
          <a:p>
            <a:pPr lvl="1"/>
            <a:r>
              <a:rPr lang="en-US" sz="1700" dirty="0" smtClean="0"/>
              <a:t>John Campbell, M.A., Branch Chief, DSCA, CSAT</a:t>
            </a:r>
          </a:p>
          <a:p>
            <a:pPr lvl="1"/>
            <a:r>
              <a:rPr lang="en-US" sz="1700" dirty="0" smtClean="0"/>
              <a:t>Donna Hillman, Team Lead, DSCA, CSAT</a:t>
            </a:r>
          </a:p>
          <a:p>
            <a:pPr lvl="1"/>
            <a:r>
              <a:rPr lang="en-US" sz="1700" dirty="0" smtClean="0"/>
              <a:t>Clarese Holden, Ph.D., Director, DSP, CSAP</a:t>
            </a:r>
          </a:p>
          <a:p>
            <a:pPr lvl="1"/>
            <a:r>
              <a:rPr lang="en-US" sz="1700" dirty="0" smtClean="0"/>
              <a:t>Tonia Gray, Senior Public Health Advisor, West Team Lead,  DSP, CSAP</a:t>
            </a:r>
          </a:p>
          <a:p>
            <a:pPr lvl="1"/>
            <a:endParaRPr lang="en-US" sz="1700" dirty="0" smtClean="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5</a:t>
            </a:fld>
            <a:endParaRPr lang="en-US" dirty="0"/>
          </a:p>
        </p:txBody>
      </p:sp>
    </p:spTree>
    <p:extLst>
      <p:ext uri="{BB962C8B-B14F-4D97-AF65-F5344CB8AC3E}">
        <p14:creationId xmlns:p14="http://schemas.microsoft.com/office/powerpoint/2010/main" val="33751432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685800" y="1600200"/>
            <a:ext cx="8001000" cy="4876800"/>
          </a:xfrm>
        </p:spPr>
        <p:txBody>
          <a:bodyPr/>
          <a:lstStyle/>
          <a:p>
            <a:r>
              <a:rPr lang="en-US" sz="2200" dirty="0" smtClean="0"/>
              <a:t>Welcome</a:t>
            </a:r>
          </a:p>
          <a:p>
            <a:r>
              <a:rPr lang="en-US" sz="2200" dirty="0" smtClean="0"/>
              <a:t>Description and Purpose of Opioid STR</a:t>
            </a:r>
          </a:p>
          <a:p>
            <a:r>
              <a:rPr lang="en-US" sz="2200" dirty="0" smtClean="0"/>
              <a:t>Overview of FOA</a:t>
            </a:r>
          </a:p>
          <a:p>
            <a:pPr lvl="1"/>
            <a:r>
              <a:rPr lang="en-US" sz="2200" dirty="0" smtClean="0"/>
              <a:t>Expectations</a:t>
            </a:r>
          </a:p>
          <a:p>
            <a:pPr lvl="1"/>
            <a:r>
              <a:rPr lang="en-US" sz="2200" dirty="0" smtClean="0"/>
              <a:t>Required &amp; Allowable Activities</a:t>
            </a:r>
          </a:p>
          <a:p>
            <a:pPr lvl="1"/>
            <a:r>
              <a:rPr lang="en-US" sz="2200" dirty="0" smtClean="0"/>
              <a:t>Other Expectations</a:t>
            </a:r>
          </a:p>
          <a:p>
            <a:pPr lvl="1"/>
            <a:r>
              <a:rPr lang="en-US" sz="2200" dirty="0" smtClean="0"/>
              <a:t>Using Evidence-based Practices</a:t>
            </a:r>
          </a:p>
          <a:p>
            <a:pPr lvl="1"/>
            <a:r>
              <a:rPr lang="en-US" sz="2200" dirty="0" smtClean="0"/>
              <a:t>Data Collection &amp; Performance Management</a:t>
            </a:r>
          </a:p>
          <a:p>
            <a:pPr lvl="1"/>
            <a:r>
              <a:rPr lang="en-US" sz="2200" dirty="0" smtClean="0"/>
              <a:t>Local Performance Assessment</a:t>
            </a:r>
          </a:p>
          <a:p>
            <a:pPr lvl="1"/>
            <a:r>
              <a:rPr lang="en-US" sz="2200" dirty="0" smtClean="0"/>
              <a:t>Funding Restrictions/Limitations</a:t>
            </a:r>
          </a:p>
          <a:p>
            <a:pPr lvl="1"/>
            <a:r>
              <a:rPr lang="en-US" sz="2200" dirty="0" smtClean="0"/>
              <a:t>Evaluation Criteria</a:t>
            </a:r>
          </a:p>
          <a:p>
            <a:r>
              <a:rPr lang="en-US" sz="2200" dirty="0" smtClean="0"/>
              <a:t>Questions?</a:t>
            </a:r>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6</a:t>
            </a:fld>
            <a:endParaRPr lang="en-US" dirty="0"/>
          </a:p>
        </p:txBody>
      </p:sp>
    </p:spTree>
    <p:extLst>
      <p:ext uri="{BB962C8B-B14F-4D97-AF65-F5344CB8AC3E}">
        <p14:creationId xmlns:p14="http://schemas.microsoft.com/office/powerpoint/2010/main" val="16470960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of Opioid STR</a:t>
            </a:r>
            <a:endParaRPr lang="en-US" dirty="0"/>
          </a:p>
        </p:txBody>
      </p:sp>
      <p:sp>
        <p:nvSpPr>
          <p:cNvPr id="3" name="Content Placeholder 2"/>
          <p:cNvSpPr>
            <a:spLocks noGrp="1"/>
          </p:cNvSpPr>
          <p:nvPr>
            <p:ph idx="1"/>
          </p:nvPr>
        </p:nvSpPr>
        <p:spPr/>
        <p:txBody>
          <a:bodyPr/>
          <a:lstStyle/>
          <a:p>
            <a:r>
              <a:rPr lang="en-US" sz="2400" dirty="0" smtClean="0"/>
              <a:t>State Targeted Response  to the Opioid Crisis Grants (Opioid STR) are meant to supplement current opioid-related activities, increasing the ability of grantees to address the nation’s opioid crisis.</a:t>
            </a:r>
          </a:p>
          <a:p>
            <a:r>
              <a:rPr lang="en-US" sz="2400" dirty="0" smtClean="0"/>
              <a:t>Opioid STR activities will be grounded in epidemiologic data and research and utilize evidence-based practices to ensure the quality of prevention, treatment, and recovery.</a:t>
            </a:r>
          </a:p>
          <a:p>
            <a:r>
              <a:rPr lang="en-US" sz="2400" dirty="0" smtClean="0"/>
              <a:t>These grants will be awarded to states and territories via a formula based on the unmet need for opioid use disorder (OUD) treatment and drug poisoning deaths (see Appendix E).</a:t>
            </a:r>
            <a:endParaRPr lang="en-US" sz="2400"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7</a:t>
            </a:fld>
            <a:endParaRPr lang="en-US" dirty="0"/>
          </a:p>
        </p:txBody>
      </p:sp>
    </p:spTree>
    <p:extLst>
      <p:ext uri="{BB962C8B-B14F-4D97-AF65-F5344CB8AC3E}">
        <p14:creationId xmlns:p14="http://schemas.microsoft.com/office/powerpoint/2010/main" val="5104608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Purpose</a:t>
            </a:r>
            <a:endParaRPr lang="en-US" b="1" dirty="0"/>
          </a:p>
        </p:txBody>
      </p:sp>
      <p:sp>
        <p:nvSpPr>
          <p:cNvPr id="3" name="Content Placeholder 2"/>
          <p:cNvSpPr>
            <a:spLocks noGrp="1"/>
          </p:cNvSpPr>
          <p:nvPr>
            <p:ph idx="1"/>
          </p:nvPr>
        </p:nvSpPr>
        <p:spPr>
          <a:xfrm>
            <a:off x="533400" y="1676400"/>
            <a:ext cx="8229600" cy="4648200"/>
          </a:xfrm>
        </p:spPr>
        <p:txBody>
          <a:bodyPr/>
          <a:lstStyle/>
          <a:p>
            <a:r>
              <a:rPr lang="en-US" sz="2200" b="1" u="sng" dirty="0">
                <a:solidFill>
                  <a:srgbClr val="008000"/>
                </a:solidFill>
              </a:rPr>
              <a:t>I</a:t>
            </a:r>
            <a:r>
              <a:rPr lang="en-US" sz="2200" b="1" u="sng" dirty="0" smtClean="0">
                <a:solidFill>
                  <a:srgbClr val="008000"/>
                </a:solidFill>
              </a:rPr>
              <a:t>ncrease</a:t>
            </a:r>
            <a:r>
              <a:rPr lang="en-US" sz="2200" b="1" dirty="0" smtClean="0">
                <a:solidFill>
                  <a:srgbClr val="008000"/>
                </a:solidFill>
              </a:rPr>
              <a:t> </a:t>
            </a:r>
            <a:r>
              <a:rPr lang="en-US" sz="2200" dirty="0"/>
              <a:t>access to treatment, reducing unmet treatment need, and reducing opioid overdose related deaths through the provision of prevention, treatment and recovery activities for </a:t>
            </a:r>
            <a:r>
              <a:rPr lang="en-US" sz="2200" dirty="0" smtClean="0"/>
              <a:t>OUD </a:t>
            </a:r>
            <a:r>
              <a:rPr lang="en-US" sz="2200" dirty="0"/>
              <a:t>(including prescription opioids as well as illicit drugs such as heroin). </a:t>
            </a:r>
            <a:endParaRPr lang="en-US" sz="2200" dirty="0" smtClean="0"/>
          </a:p>
          <a:p>
            <a:r>
              <a:rPr lang="en-US" sz="2200" b="1" u="sng" dirty="0" smtClean="0">
                <a:solidFill>
                  <a:srgbClr val="008000"/>
                </a:solidFill>
              </a:rPr>
              <a:t>Supplement</a:t>
            </a:r>
            <a:r>
              <a:rPr lang="en-US" sz="2200" dirty="0" smtClean="0"/>
              <a:t> current opioid activities undertaken by </a:t>
            </a:r>
            <a:r>
              <a:rPr lang="en-US" sz="2200" dirty="0"/>
              <a:t>the state agency or </a:t>
            </a:r>
            <a:r>
              <a:rPr lang="en-US" sz="2200" dirty="0" smtClean="0"/>
              <a:t>territory.</a:t>
            </a:r>
          </a:p>
          <a:p>
            <a:r>
              <a:rPr lang="en-US" sz="2200" b="1" u="sng" dirty="0" smtClean="0">
                <a:solidFill>
                  <a:srgbClr val="008000"/>
                </a:solidFill>
              </a:rPr>
              <a:t>Support</a:t>
            </a:r>
            <a:r>
              <a:rPr lang="en-US" sz="2200" dirty="0" smtClean="0"/>
              <a:t> a comprehensive </a:t>
            </a:r>
            <a:r>
              <a:rPr lang="en-US" sz="2200" dirty="0"/>
              <a:t>response to the opioid epidemic using a strategic planning process to conduct needs and capacity assessments. </a:t>
            </a:r>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8</a:t>
            </a:fld>
            <a:endParaRPr lang="en-US" dirty="0"/>
          </a:p>
        </p:txBody>
      </p:sp>
    </p:spTree>
    <p:extLst>
      <p:ext uri="{BB962C8B-B14F-4D97-AF65-F5344CB8AC3E}">
        <p14:creationId xmlns:p14="http://schemas.microsoft.com/office/powerpoint/2010/main" val="14279748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4" name="Slide Number Placeholder 3"/>
          <p:cNvSpPr>
            <a:spLocks noGrp="1"/>
          </p:cNvSpPr>
          <p:nvPr>
            <p:ph type="sldNum" sz="quarter" idx="12"/>
          </p:nvPr>
        </p:nvSpPr>
        <p:spPr/>
        <p:txBody>
          <a:bodyPr/>
          <a:lstStyle/>
          <a:p>
            <a:pPr>
              <a:defRPr/>
            </a:pPr>
            <a:fld id="{C06B4EFD-C58E-49A4-816B-2643F1322A38}" type="slidenum">
              <a:rPr lang="en-US" smtClean="0"/>
              <a:pPr>
                <a:defRPr/>
              </a:pPr>
              <a:t>9</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988130824"/>
              </p:ext>
            </p:extLst>
          </p:nvPr>
        </p:nvGraphicFramePr>
        <p:xfrm>
          <a:off x="609600" y="1752600"/>
          <a:ext cx="7696200" cy="4334665"/>
        </p:xfrm>
        <a:graphic>
          <a:graphicData uri="http://schemas.openxmlformats.org/drawingml/2006/table">
            <a:tbl>
              <a:tblPr firstRow="1" firstCol="1" lastRow="1" lastCol="1" bandRow="1" bandCol="1">
                <a:tableStyleId>{B301B821-A1FF-4177-AEE7-76D212191A09}</a:tableStyleId>
              </a:tblPr>
              <a:tblGrid>
                <a:gridCol w="3848100"/>
                <a:gridCol w="3848100"/>
              </a:tblGrid>
              <a:tr h="687704">
                <a:tc>
                  <a:txBody>
                    <a:bodyPr/>
                    <a:lstStyle/>
                    <a:p>
                      <a:pPr marL="0" marR="0">
                        <a:spcBef>
                          <a:spcPts val="0"/>
                        </a:spcBef>
                        <a:spcAft>
                          <a:spcPts val="1200"/>
                        </a:spcAft>
                        <a:tabLst>
                          <a:tab pos="640080" algn="l"/>
                        </a:tabLst>
                      </a:pPr>
                      <a:r>
                        <a:rPr lang="en-US" sz="2000" u="sng" dirty="0">
                          <a:effectLst/>
                        </a:rPr>
                        <a:t>Funding Opportunity Title:</a:t>
                      </a:r>
                      <a:endParaRPr lang="en-US" sz="2000" dirty="0">
                        <a:effectLst/>
                        <a:latin typeface="Arial"/>
                        <a:ea typeface="Times New Roman"/>
                        <a:cs typeface="Times New Roman"/>
                      </a:endParaRPr>
                    </a:p>
                  </a:txBody>
                  <a:tcPr marL="68580" marR="68580" marT="0" marB="0"/>
                </a:tc>
                <a:tc>
                  <a:txBody>
                    <a:bodyPr/>
                    <a:lstStyle/>
                    <a:p>
                      <a:pPr marL="0" marR="0">
                        <a:spcBef>
                          <a:spcPts val="0"/>
                        </a:spcBef>
                        <a:spcAft>
                          <a:spcPts val="1200"/>
                        </a:spcAft>
                        <a:tabLst>
                          <a:tab pos="640080" algn="l"/>
                        </a:tabLst>
                      </a:pPr>
                      <a:r>
                        <a:rPr lang="en-US" sz="2000" dirty="0">
                          <a:effectLst/>
                        </a:rPr>
                        <a:t>State Targeted Response </a:t>
                      </a:r>
                      <a:r>
                        <a:rPr lang="en-US" sz="2000" dirty="0" smtClean="0">
                          <a:effectLst/>
                        </a:rPr>
                        <a:t>to</a:t>
                      </a:r>
                      <a:r>
                        <a:rPr lang="en-US" sz="2000" baseline="0" dirty="0" smtClean="0">
                          <a:effectLst/>
                        </a:rPr>
                        <a:t> the Opioid Crisis Grants</a:t>
                      </a:r>
                      <a:endParaRPr lang="en-US" sz="2000" dirty="0">
                        <a:effectLst/>
                        <a:latin typeface="Arial"/>
                        <a:ea typeface="Times New Roman"/>
                        <a:cs typeface="Times New Roman"/>
                      </a:endParaRPr>
                    </a:p>
                  </a:txBody>
                  <a:tcPr marL="68580" marR="68580" marT="0" marB="0"/>
                </a:tc>
              </a:tr>
              <a:tr h="343852">
                <a:tc>
                  <a:txBody>
                    <a:bodyPr/>
                    <a:lstStyle/>
                    <a:p>
                      <a:pPr marL="0" marR="0">
                        <a:spcBef>
                          <a:spcPts val="0"/>
                        </a:spcBef>
                        <a:spcAft>
                          <a:spcPts val="1200"/>
                        </a:spcAft>
                        <a:tabLst>
                          <a:tab pos="640080" algn="l"/>
                        </a:tabLst>
                      </a:pPr>
                      <a:r>
                        <a:rPr lang="en-US" sz="2000">
                          <a:effectLst/>
                        </a:rPr>
                        <a:t>Funding Opportunity Number:</a:t>
                      </a:r>
                      <a:endParaRPr lang="en-US" sz="2000">
                        <a:effectLst/>
                        <a:latin typeface="Arial"/>
                        <a:ea typeface="Times New Roman"/>
                        <a:cs typeface="Times New Roman"/>
                      </a:endParaRPr>
                    </a:p>
                  </a:txBody>
                  <a:tcPr marL="68580" marR="68580" marT="0" marB="0"/>
                </a:tc>
                <a:tc>
                  <a:txBody>
                    <a:bodyPr/>
                    <a:lstStyle/>
                    <a:p>
                      <a:pPr marL="0" marR="0">
                        <a:spcBef>
                          <a:spcPts val="0"/>
                        </a:spcBef>
                        <a:spcAft>
                          <a:spcPts val="1200"/>
                        </a:spcAft>
                        <a:tabLst>
                          <a:tab pos="640080" algn="l"/>
                        </a:tabLst>
                      </a:pPr>
                      <a:r>
                        <a:rPr lang="en-US" sz="2000" dirty="0">
                          <a:effectLst/>
                        </a:rPr>
                        <a:t>TI-17-014</a:t>
                      </a:r>
                      <a:endParaRPr lang="en-US" sz="2000" dirty="0">
                        <a:effectLst/>
                        <a:latin typeface="Arial"/>
                        <a:ea typeface="Times New Roman"/>
                        <a:cs typeface="Times New Roman"/>
                      </a:endParaRPr>
                    </a:p>
                  </a:txBody>
                  <a:tcPr marL="68580" marR="68580" marT="0" marB="0"/>
                </a:tc>
              </a:tr>
              <a:tr h="343852">
                <a:tc>
                  <a:txBody>
                    <a:bodyPr/>
                    <a:lstStyle/>
                    <a:p>
                      <a:pPr marL="0" marR="0">
                        <a:spcBef>
                          <a:spcPts val="0"/>
                        </a:spcBef>
                        <a:spcAft>
                          <a:spcPts val="1200"/>
                        </a:spcAft>
                        <a:tabLst>
                          <a:tab pos="640080" algn="l"/>
                        </a:tabLst>
                      </a:pPr>
                      <a:r>
                        <a:rPr lang="en-US" sz="2000">
                          <a:effectLst/>
                        </a:rPr>
                        <a:t>Due Date for Applications:</a:t>
                      </a:r>
                      <a:endParaRPr lang="en-US" sz="2000">
                        <a:effectLst/>
                        <a:latin typeface="Arial"/>
                        <a:ea typeface="Times New Roman"/>
                        <a:cs typeface="Times New Roman"/>
                      </a:endParaRPr>
                    </a:p>
                  </a:txBody>
                  <a:tcPr marL="68580" marR="68580" marT="0" marB="0"/>
                </a:tc>
                <a:tc>
                  <a:txBody>
                    <a:bodyPr/>
                    <a:lstStyle/>
                    <a:p>
                      <a:pPr marL="0" marR="0">
                        <a:spcBef>
                          <a:spcPts val="0"/>
                        </a:spcBef>
                        <a:spcAft>
                          <a:spcPts val="1200"/>
                        </a:spcAft>
                        <a:tabLst>
                          <a:tab pos="640080" algn="l"/>
                        </a:tabLst>
                      </a:pPr>
                      <a:r>
                        <a:rPr lang="en-US" sz="2000" dirty="0" smtClean="0">
                          <a:effectLst/>
                          <a:latin typeface="+mn-lt"/>
                          <a:ea typeface="+mn-ea"/>
                          <a:cs typeface="+mn-cs"/>
                        </a:rPr>
                        <a:t>February</a:t>
                      </a:r>
                      <a:r>
                        <a:rPr lang="en-US" sz="2000" baseline="0" dirty="0" smtClean="0">
                          <a:effectLst/>
                          <a:latin typeface="+mn-lt"/>
                          <a:ea typeface="+mn-ea"/>
                          <a:cs typeface="+mn-cs"/>
                        </a:rPr>
                        <a:t> 17, 2017</a:t>
                      </a:r>
                      <a:endParaRPr lang="en-US" sz="2000" dirty="0">
                        <a:effectLst/>
                        <a:latin typeface="Arial"/>
                        <a:ea typeface="Times New Roman"/>
                        <a:cs typeface="Times New Roman"/>
                      </a:endParaRPr>
                    </a:p>
                  </a:txBody>
                  <a:tcPr marL="68580" marR="68580" marT="0" marB="0"/>
                </a:tc>
              </a:tr>
              <a:tr h="343852">
                <a:tc>
                  <a:txBody>
                    <a:bodyPr/>
                    <a:lstStyle/>
                    <a:p>
                      <a:pPr marL="0" marR="0">
                        <a:spcBef>
                          <a:spcPts val="0"/>
                        </a:spcBef>
                        <a:spcAft>
                          <a:spcPts val="1200"/>
                        </a:spcAft>
                        <a:tabLst>
                          <a:tab pos="640080" algn="l"/>
                        </a:tabLst>
                      </a:pPr>
                      <a:r>
                        <a:rPr lang="en-US" sz="2000">
                          <a:effectLst/>
                        </a:rPr>
                        <a:t>Anticipated Total Available Funding:</a:t>
                      </a:r>
                      <a:endParaRPr lang="en-US" sz="2000">
                        <a:effectLst/>
                        <a:latin typeface="Arial"/>
                        <a:ea typeface="Times New Roman"/>
                        <a:cs typeface="Times New Roman"/>
                      </a:endParaRPr>
                    </a:p>
                  </a:txBody>
                  <a:tcPr marL="68580" marR="68580" marT="0" marB="0"/>
                </a:tc>
                <a:tc>
                  <a:txBody>
                    <a:bodyPr/>
                    <a:lstStyle/>
                    <a:p>
                      <a:pPr marL="0" marR="0">
                        <a:spcBef>
                          <a:spcPts val="0"/>
                        </a:spcBef>
                        <a:spcAft>
                          <a:spcPts val="1200"/>
                        </a:spcAft>
                        <a:tabLst>
                          <a:tab pos="640080" algn="l"/>
                        </a:tabLst>
                      </a:pPr>
                      <a:r>
                        <a:rPr lang="en-US" sz="2000" dirty="0">
                          <a:effectLst/>
                        </a:rPr>
                        <a:t>Up to $</a:t>
                      </a:r>
                      <a:r>
                        <a:rPr lang="en-US" sz="2000" dirty="0" smtClean="0">
                          <a:effectLst/>
                        </a:rPr>
                        <a:t>485,000,000</a:t>
                      </a:r>
                      <a:endParaRPr lang="en-US" sz="2000" dirty="0">
                        <a:effectLst/>
                        <a:latin typeface="Arial"/>
                        <a:ea typeface="Times New Roman"/>
                        <a:cs typeface="Times New Roman"/>
                      </a:endParaRPr>
                    </a:p>
                  </a:txBody>
                  <a:tcPr marL="68580" marR="68580" marT="0" marB="0"/>
                </a:tc>
              </a:tr>
              <a:tr h="343852">
                <a:tc>
                  <a:txBody>
                    <a:bodyPr/>
                    <a:lstStyle/>
                    <a:p>
                      <a:pPr marL="0" marR="0">
                        <a:spcBef>
                          <a:spcPts val="0"/>
                        </a:spcBef>
                        <a:spcAft>
                          <a:spcPts val="1200"/>
                        </a:spcAft>
                        <a:tabLst>
                          <a:tab pos="640080" algn="l"/>
                        </a:tabLst>
                      </a:pPr>
                      <a:r>
                        <a:rPr lang="en-US" sz="2000">
                          <a:effectLst/>
                        </a:rPr>
                        <a:t>Cost Sharing/Match Required</a:t>
                      </a:r>
                      <a:endParaRPr lang="en-US" sz="2000">
                        <a:effectLst/>
                        <a:latin typeface="Arial"/>
                        <a:ea typeface="Times New Roman"/>
                        <a:cs typeface="Times New Roman"/>
                      </a:endParaRPr>
                    </a:p>
                  </a:txBody>
                  <a:tcPr marL="68580" marR="68580" marT="0" marB="0"/>
                </a:tc>
                <a:tc>
                  <a:txBody>
                    <a:bodyPr/>
                    <a:lstStyle/>
                    <a:p>
                      <a:pPr marL="0" marR="0">
                        <a:spcBef>
                          <a:spcPts val="0"/>
                        </a:spcBef>
                        <a:spcAft>
                          <a:spcPts val="1200"/>
                        </a:spcAft>
                        <a:tabLst>
                          <a:tab pos="640080" algn="l"/>
                        </a:tabLst>
                      </a:pPr>
                      <a:r>
                        <a:rPr lang="en-US" sz="2000" dirty="0">
                          <a:effectLst/>
                        </a:rPr>
                        <a:t>No</a:t>
                      </a:r>
                      <a:endParaRPr lang="en-US" sz="2000" dirty="0">
                        <a:effectLst/>
                        <a:latin typeface="Arial"/>
                        <a:ea typeface="Times New Roman"/>
                        <a:cs typeface="Times New Roman"/>
                      </a:endParaRPr>
                    </a:p>
                  </a:txBody>
                  <a:tcPr marL="68580" marR="68580" marT="0" marB="0"/>
                </a:tc>
              </a:tr>
              <a:tr h="343852">
                <a:tc>
                  <a:txBody>
                    <a:bodyPr/>
                    <a:lstStyle/>
                    <a:p>
                      <a:pPr marL="0" marR="0">
                        <a:spcBef>
                          <a:spcPts val="0"/>
                        </a:spcBef>
                        <a:spcAft>
                          <a:spcPts val="1200"/>
                        </a:spcAft>
                        <a:tabLst>
                          <a:tab pos="640080" algn="l"/>
                        </a:tabLst>
                      </a:pPr>
                      <a:r>
                        <a:rPr lang="en-US" sz="2000">
                          <a:effectLst/>
                        </a:rPr>
                        <a:t>Length of Project Period:</a:t>
                      </a:r>
                      <a:endParaRPr lang="en-US" sz="2000">
                        <a:effectLst/>
                        <a:latin typeface="Arial"/>
                        <a:ea typeface="Times New Roman"/>
                        <a:cs typeface="Times New Roman"/>
                      </a:endParaRPr>
                    </a:p>
                  </a:txBody>
                  <a:tcPr marL="68580" marR="68580" marT="0" marB="0"/>
                </a:tc>
                <a:tc>
                  <a:txBody>
                    <a:bodyPr/>
                    <a:lstStyle/>
                    <a:p>
                      <a:pPr marL="0" marR="0">
                        <a:spcBef>
                          <a:spcPts val="0"/>
                        </a:spcBef>
                        <a:spcAft>
                          <a:spcPts val="1200"/>
                        </a:spcAft>
                        <a:tabLst>
                          <a:tab pos="640080" algn="l"/>
                        </a:tabLst>
                      </a:pPr>
                      <a:r>
                        <a:rPr lang="en-US" sz="2000" dirty="0">
                          <a:effectLst/>
                        </a:rPr>
                        <a:t>Up to 2 years  </a:t>
                      </a:r>
                      <a:endParaRPr lang="en-US" sz="2000" dirty="0">
                        <a:effectLst/>
                        <a:latin typeface="Arial"/>
                        <a:ea typeface="Times New Roman"/>
                        <a:cs typeface="Times New Roman"/>
                      </a:endParaRPr>
                    </a:p>
                  </a:txBody>
                  <a:tcPr marL="68580" marR="68580" marT="0" marB="0"/>
                </a:tc>
              </a:tr>
              <a:tr h="1661953">
                <a:tc>
                  <a:txBody>
                    <a:bodyPr/>
                    <a:lstStyle/>
                    <a:p>
                      <a:pPr marL="0" marR="0">
                        <a:spcBef>
                          <a:spcPts val="0"/>
                        </a:spcBef>
                        <a:spcAft>
                          <a:spcPts val="1200"/>
                        </a:spcAft>
                        <a:tabLst>
                          <a:tab pos="640080" algn="l"/>
                        </a:tabLst>
                      </a:pPr>
                      <a:r>
                        <a:rPr lang="en-US" sz="2000">
                          <a:effectLst/>
                        </a:rPr>
                        <a:t>Eligible Applicants:</a:t>
                      </a:r>
                      <a:endParaRPr lang="en-US" sz="2000">
                        <a:effectLst/>
                        <a:latin typeface="Arial"/>
                        <a:ea typeface="Times New Roman"/>
                        <a:cs typeface="Times New Roman"/>
                      </a:endParaRPr>
                    </a:p>
                  </a:txBody>
                  <a:tcPr marL="68580" marR="68580" marT="0" marB="0"/>
                </a:tc>
                <a:tc>
                  <a:txBody>
                    <a:bodyPr/>
                    <a:lstStyle/>
                    <a:p>
                      <a:pPr marL="0" marR="0">
                        <a:spcBef>
                          <a:spcPts val="0"/>
                        </a:spcBef>
                        <a:spcAft>
                          <a:spcPts val="1200"/>
                        </a:spcAft>
                        <a:tabLst>
                          <a:tab pos="640080" algn="l"/>
                        </a:tabLst>
                      </a:pPr>
                      <a:r>
                        <a:rPr lang="en-US" sz="2000" dirty="0">
                          <a:effectLst/>
                        </a:rPr>
                        <a:t>Eligibility is limited to Single State Agencies (SSAs)</a:t>
                      </a:r>
                    </a:p>
                    <a:p>
                      <a:pPr marL="0" marR="0">
                        <a:spcBef>
                          <a:spcPts val="0"/>
                        </a:spcBef>
                        <a:spcAft>
                          <a:spcPts val="1200"/>
                        </a:spcAft>
                        <a:tabLst>
                          <a:tab pos="640080" algn="l"/>
                        </a:tabLst>
                      </a:pPr>
                      <a:r>
                        <a:rPr lang="en-US" sz="2000" dirty="0">
                          <a:effectLst/>
                        </a:rPr>
                        <a:t>See </a:t>
                      </a:r>
                      <a:r>
                        <a:rPr lang="en-US" sz="2000" u="sng" dirty="0">
                          <a:effectLst/>
                          <a:hlinkClick r:id="rId2" action="ppaction://hlinkfile"/>
                        </a:rPr>
                        <a:t>Section III-1</a:t>
                      </a:r>
                      <a:r>
                        <a:rPr lang="en-US" sz="2000" dirty="0">
                          <a:effectLst/>
                        </a:rPr>
                        <a:t> of this FOA for complete eligibility information.</a:t>
                      </a:r>
                      <a:endParaRPr lang="en-US" sz="2000" dirty="0">
                        <a:effectLst/>
                        <a:latin typeface="Arial"/>
                        <a:ea typeface="Times New Roman"/>
                        <a:cs typeface="Times New Roman"/>
                      </a:endParaRPr>
                    </a:p>
                  </a:txBody>
                  <a:tcPr marL="68580" marR="68580" marT="0" marB="0"/>
                </a:tc>
              </a:tr>
            </a:tbl>
          </a:graphicData>
        </a:graphic>
      </p:graphicFrame>
    </p:spTree>
    <p:extLst>
      <p:ext uri="{BB962C8B-B14F-4D97-AF65-F5344CB8AC3E}">
        <p14:creationId xmlns:p14="http://schemas.microsoft.com/office/powerpoint/2010/main" val="279706607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8&quot;/&gt;&lt;/object&gt;&lt;object type=&quot;3&quot; unique_id=&quot;10005&quot;&gt;&lt;property id=&quot;20148&quot; value=&quot;5&quot;/&gt;&lt;property id=&quot;20300&quot; value=&quot;Slide 2&quot;/&gt;&lt;property id=&quot;20307&quot; value=&quot;256&quot;/&gt;&lt;/object&gt;&lt;object type=&quot;3&quot; unique_id=&quot;10006&quot;&gt;&lt;property id=&quot;20148&quot; value=&quot;5&quot;/&gt;&lt;property id=&quot;20300&quot; value=&quot;Slide 3&quot;/&gt;&lt;property id=&quot;20307&quot; value=&quot;257&quot;/&gt;&lt;/object&gt;&lt;object type=&quot;3&quot; unique_id=&quot;10007&quot;&gt;&lt;property id=&quot;20148&quot; value=&quot;5&quot;/&gt;&lt;property id=&quot;20300&quot; value=&quot;Slide 4&quot;/&gt;&lt;property id=&quot;20307&quot; value=&quot;259&quot;/&gt;&lt;/object&gt;&lt;/object&gt;&lt;/object&gt;&lt;/database&gt;"/>
  <p:tag name="SECTOMILLISECCONVERTED" val="1"/>
</p:tagLst>
</file>

<file path=ppt/theme/theme1.xml><?xml version="1.0" encoding="utf-8"?>
<a:theme xmlns:a="http://schemas.openxmlformats.org/drawingml/2006/main" name="SAMHSA_PPT_Template_508">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SAMHSA_PPT_Template_508</Template>
  <TotalTime>11681</TotalTime>
  <Words>2967</Words>
  <Application>Microsoft Office PowerPoint</Application>
  <PresentationFormat>On-screen Show (4:3)</PresentationFormat>
  <Paragraphs>206</Paragraphs>
  <Slides>30</Slides>
  <Notes>7</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SAMHSA_PPT_Template_508</vt:lpstr>
      <vt:lpstr>PowerPoint Presentation</vt:lpstr>
      <vt:lpstr>State Targeted Response to the Opioid Crisis Grants (Opioid STR)</vt:lpstr>
      <vt:lpstr>Housekeeping</vt:lpstr>
      <vt:lpstr>Housekeeping (cont’d.)</vt:lpstr>
      <vt:lpstr>Welcome and Overview</vt:lpstr>
      <vt:lpstr>Agenda</vt:lpstr>
      <vt:lpstr>Description of Opioid STR</vt:lpstr>
      <vt:lpstr>Purpose</vt:lpstr>
      <vt:lpstr>Overview</vt:lpstr>
      <vt:lpstr>I.2 Expectations</vt:lpstr>
      <vt:lpstr>I.2 Required Activities</vt:lpstr>
      <vt:lpstr>I.2 Required Activities – Cont’d.</vt:lpstr>
      <vt:lpstr>I.2 Required Activities – Concluded</vt:lpstr>
      <vt:lpstr>1.2 Allowable Activities</vt:lpstr>
      <vt:lpstr>1.2 Allowable Activities – Cont’d.</vt:lpstr>
      <vt:lpstr>1.2 Allowable Activities – Concluded</vt:lpstr>
      <vt:lpstr>I.2 Other Expectations  (specific to Opioid STR)</vt:lpstr>
      <vt:lpstr>I.2.1 Using Evidence-based Practices (EBPs)</vt:lpstr>
      <vt:lpstr>I.2.1 Using Evidence-based Practices (EBPs) – Cont’d</vt:lpstr>
      <vt:lpstr>I.2.2 Data Collection &amp; Performance Measurement</vt:lpstr>
      <vt:lpstr>I.2.3 Local Performance Assessment</vt:lpstr>
      <vt:lpstr>IV.3 Funding Restrictions/Limitations</vt:lpstr>
      <vt:lpstr> V.1 Section A: Population of Focus and Statement of Need </vt:lpstr>
      <vt:lpstr>V.1. Section B: Proposed Implementation Approach</vt:lpstr>
      <vt:lpstr>V.1 Section B: Proposed Implementation Approach – Cont’d.</vt:lpstr>
      <vt:lpstr>V.1 Section C: Proposed Evidence-Based Service/Practice</vt:lpstr>
      <vt:lpstr>V.1 Section D: Staff and Organizational Experience</vt:lpstr>
      <vt:lpstr>V.1 Section E: Data Collection and Performance Measurement</vt:lpstr>
      <vt:lpstr>Resources</vt:lpstr>
      <vt:lpstr>Questions?</vt:lpstr>
    </vt:vector>
  </TitlesOfParts>
  <Company>SAMHSA</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SAMHSA Powerpoint Template</dc:title>
  <dc:subject>SAMSHA Powerpoint Template</dc:subject>
  <dc:creator>DHHS - SAMHSA</dc:creator>
  <cp:keywords>template, powerpoint, samhsa</cp:keywords>
  <cp:lastModifiedBy>Windows User</cp:lastModifiedBy>
  <cp:revision>353</cp:revision>
  <cp:lastPrinted>2015-03-20T14:13:26Z</cp:lastPrinted>
  <dcterms:created xsi:type="dcterms:W3CDTF">2011-01-26T16:13:11Z</dcterms:created>
  <dcterms:modified xsi:type="dcterms:W3CDTF">2016-12-30T01:29:07Z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US English</vt:lpwstr>
  </property>
</Properties>
</file>